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5" r:id="rId54"/>
    <p:sldId id="334" r:id="rId55"/>
    <p:sldId id="338" r:id="rId56"/>
    <p:sldId id="339" r:id="rId57"/>
    <p:sldId id="336" r:id="rId58"/>
    <p:sldId id="337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61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/>
    <p:restoredTop sz="96208"/>
  </p:normalViewPr>
  <p:slideViewPr>
    <p:cSldViewPr snapToGrid="0" snapToObjects="1">
      <p:cViewPr varScale="1">
        <p:scale>
          <a:sx n="99" d="100"/>
          <a:sy n="99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F86FEF-DC1C-C94A-8450-7E320DB87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6D52A0-8438-5748-A535-195774F0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FED4F2-F7B6-CF45-ADA5-F3533CF1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04700-AA2A-B64B-A78C-9E3E0DA9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1DB334-852B-D640-A115-7F8C8612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71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7A8D83-30A9-934C-8813-35BD2F75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052959B-C21B-0C49-9526-67F2BA580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B3E307-61DD-0A4A-97F8-5BD67B14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9C9A99-F6F1-5C41-BB05-C566C2AA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40C94E-E9BF-B544-BBD2-4D3C4A50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89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4CDAFDD-A692-1E42-AE58-74759FFDB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07AA94F-0075-854D-8C52-156DDC0C4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4BF7D6-8A9C-734B-A39F-46A3FEB4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0E44A9-5614-A240-AF2E-E34BE9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99DAFF-9F92-5C4A-B203-F6647C55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24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szöveg"/>
          <p:cNvSpPr txBox="1">
            <a:spLocks noGrp="1"/>
          </p:cNvSpPr>
          <p:nvPr>
            <p:ph type="title"/>
          </p:nvPr>
        </p:nvSpPr>
        <p:spPr>
          <a:xfrm>
            <a:off x="952500" y="1428750"/>
            <a:ext cx="10287000" cy="2268141"/>
          </a:xfrm>
          <a:prstGeom prst="rect">
            <a:avLst/>
          </a:prstGeom>
          <a:effectLst>
            <a:outerShdw blurRad="25400" dist="50800" dir="13500000" rotWithShape="0">
              <a:srgbClr val="424242">
                <a:alpha val="50000"/>
              </a:srgbClr>
            </a:outerShdw>
          </a:effectLst>
        </p:spPr>
        <p:txBody>
          <a:bodyPr anchor="b"/>
          <a:lstStyle>
            <a:lvl1pPr>
              <a:defRPr sz="7383">
                <a:solidFill>
                  <a:srgbClr val="FFFCF2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21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952500" y="3768328"/>
            <a:ext cx="10287000" cy="866180"/>
          </a:xfrm>
          <a:prstGeom prst="rect">
            <a:avLst/>
          </a:prstGeom>
          <a:effectLst>
            <a:outerShdw blurRad="25400" dist="25400" dir="13500000" rotWithShape="0">
              <a:srgbClr val="424242">
                <a:alpha val="5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53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2953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2953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2953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2953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5905523" y="6509742"/>
            <a:ext cx="369047" cy="229119"/>
          </a:xfrm>
          <a:prstGeom prst="rect">
            <a:avLst/>
          </a:prstGeom>
          <a:effectLst>
            <a:outerShdw blurRad="25400" dist="25400" dir="13500000" rotWithShape="0">
              <a:srgbClr val="424242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558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394D98-E8E3-0044-A4AE-A659444E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2C3A91-D711-1947-9B5C-909943C1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ABDC70-6D9E-7749-B735-4598D899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0A53966-7DA9-2444-8838-31D43B5A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4B7BBC-DBFC-5343-93D9-9235BE0E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67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86F3E5-430B-DB4C-8AB3-D12C3D9E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2EFEE8-CB53-B547-B069-E18482B44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4B9CC2-F3F9-9043-861F-9F9D12DF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F56D23-9D32-EF4D-AEB9-363B8357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449293-E060-1842-ACA8-67C68941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70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13431E-13E4-5649-AF1F-F8F0CC77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290801-F7CD-CD48-9126-AC2CD67D0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6158664-0FC6-4047-A114-7A263CFC5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546E06-68AF-AA4F-B74E-22AAC543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0653B2-9288-B04D-9F55-C8AB72A9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38B5226-19D7-C24E-B0D3-912532B7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0610AA-C7F1-D847-8CF9-16A4C16B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D4D4694-3CB2-DF4D-9CF9-37D2B431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FF084D-3F6D-814F-83A2-56E8778C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F16FAD2-924A-0D43-8E15-7CCE86EE2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EBE7BA0-76D2-614E-88AB-F14550869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4786F38-8D20-8549-872A-A7D7066B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0AA240A-7063-1E41-B2FB-AD699695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D854725-F948-5C41-A01B-CDF59ED9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0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E4B344-8634-D241-87BD-6CEC8D22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B12D619-C0D7-C843-AB4C-663E3CED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4ABA29-3F50-7840-A22D-E48B2554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E1BFFD4-7CEF-9046-A1B0-A9C5C6A0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31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3AE81E5-B7D3-8B46-B0C6-2CE7DDF7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2233C9-CAB5-4E48-AB0E-78AEA0C1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DA30EEB-D915-C548-979F-8CFF8F55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39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A11C58-34EC-8B40-A7B0-B76BB6AE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6973B5-AF88-D04F-977B-3C88A17B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8D0CC97-95BD-CC40-BCEC-5C9BA93B7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E608597-106E-E84F-884C-D571EC23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B57CAD-BFB6-264E-ABCE-28421E8B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D7F6A7C-35F3-4243-BD87-ECB3C88B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7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310682-FEF4-6D4F-A8F1-AEAF1E9C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021DB54-E172-294E-AC07-CF0CD01FF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EBCC418-515E-F145-B550-5ABE1DBAC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801CFD-A1CE-FB47-A7E1-142A5DAF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1A38076-9C2C-144C-9CF2-90C20722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F62755-B731-3548-B151-59EC3AE1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33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EA9B4C1-3F6C-3148-8F35-7E70B195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E190BE8-0851-A541-84B0-E6BEC448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F9CBD95-F374-DD4B-BEE1-69C50DC77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DA89-509D-7D49-9FE3-99E6634AD13A}" type="datetimeFigureOut">
              <a:rPr lang="hu-HU" smtClean="0"/>
              <a:t>2020. 05. 23.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FAB53E-D2E0-AB40-968C-6D1A7E34A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49F42A-4638-FB4A-8F51-D54A84EF1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5BBF-696F-0C49-ACED-7BD778296C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74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jpeg"/><Relationship Id="rId11" Type="http://schemas.openxmlformats.org/officeDocument/2006/relationships/image" Target="../media/image120.jpeg"/><Relationship Id="rId5" Type="http://schemas.openxmlformats.org/officeDocument/2006/relationships/image" Target="../media/image11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hyperlink" Target="file:///localhost/Users/timi/Desktop/fok3_2009.pp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1.jpeg"/><Relationship Id="rId4" Type="http://schemas.openxmlformats.org/officeDocument/2006/relationships/image" Target="../media/image14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6.jpg"/><Relationship Id="rId4" Type="http://schemas.openxmlformats.org/officeDocument/2006/relationships/image" Target="../media/image14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gászati prevenció"/>
          <p:cNvSpPr txBox="1">
            <a:spLocks noGrp="1"/>
          </p:cNvSpPr>
          <p:nvPr>
            <p:ph type="title"/>
          </p:nvPr>
        </p:nvSpPr>
        <p:spPr>
          <a:xfrm>
            <a:off x="648928" y="338328"/>
            <a:ext cx="7275872" cy="173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solidFill>
                  <a:schemeClr val="tx1"/>
                </a:solidFill>
              </a:rPr>
              <a:t>Fogászati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prevenció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2" name="Szövegtörzs"/>
          <p:cNvSpPr txBox="1">
            <a:spLocks noGrp="1"/>
          </p:cNvSpPr>
          <p:nvPr>
            <p:ph type="body" sz="quarter" idx="1"/>
          </p:nvPr>
        </p:nvSpPr>
        <p:spPr>
          <a:xfrm>
            <a:off x="9048750" y="338329"/>
            <a:ext cx="2490977" cy="57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Szabados </a:t>
            </a:r>
            <a:r>
              <a:rPr lang="en-US" sz="2000" dirty="0" err="1">
                <a:solidFill>
                  <a:schemeClr val="tx1"/>
                </a:solidFill>
              </a:rPr>
              <a:t>Tímea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3" name="138961_7986107_400_300_0525de0d9b02dca05d70bc3313dacfd3.jpg" descr="138961_7986107_400_300_0525de0d9b02dca05d70bc3313dacf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5" y="2742397"/>
            <a:ext cx="4952325" cy="3291840"/>
          </a:xfrm>
          <a:prstGeom prst="rect">
            <a:avLst/>
          </a:prstGeom>
        </p:spPr>
      </p:pic>
      <p:pic>
        <p:nvPicPr>
          <p:cNvPr id="34" name="dentalsoft_fogaszat_prevencio1.jpg" descr="dentalsoft_fogaszat_prevenci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84" y="2827619"/>
            <a:ext cx="4974336" cy="3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43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epozítumok:"/>
          <p:cNvSpPr txBox="1">
            <a:spLocks noGrp="1"/>
          </p:cNvSpPr>
          <p:nvPr>
            <p:ph type="title"/>
          </p:nvPr>
        </p:nvSpPr>
        <p:spPr>
          <a:xfrm>
            <a:off x="2238375" y="-116086"/>
            <a:ext cx="7715250" cy="1303734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Depozítumok</a:t>
            </a:r>
            <a:r>
              <a:rPr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76" name="Akvirált (szerzett) pellicula: nyálból kiváló, struktúra nélküli, baktériumot nem tartalmazó, filmszerű anyag. NYÁLPROTEIN, Elszínezi a benne lerakódott festékanyag (doh., kávé). VÉKONY FILMRÉTEG…"/>
          <p:cNvSpPr txBox="1">
            <a:spLocks noGrp="1"/>
          </p:cNvSpPr>
          <p:nvPr>
            <p:ph type="body" sz="quarter" idx="1"/>
          </p:nvPr>
        </p:nvSpPr>
        <p:spPr>
          <a:xfrm>
            <a:off x="2238375" y="1187648"/>
            <a:ext cx="7715250" cy="477738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>
                <a:solidFill>
                  <a:srgbClr val="2E07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Akvirált (szerzett) pellicula</a:t>
            </a:r>
            <a:endParaRPr lang="hu-HU" dirty="0">
              <a:solidFill>
                <a:srgbClr val="2E07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600"/>
            </a:pPr>
            <a:r>
              <a:rPr dirty="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Debri</a:t>
            </a:r>
            <a:r>
              <a:rPr lang="hu-HU" dirty="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</a:p>
          <a:p>
            <a:pPr>
              <a:defRPr sz="3600"/>
            </a:pPr>
            <a:endParaRPr sz="126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583400"/>
                </a:solidFill>
              </a:rPr>
              <a:t>Materia alba</a:t>
            </a:r>
            <a:endParaRPr lang="hu-HU" dirty="0">
              <a:solidFill>
                <a:srgbClr val="583400"/>
              </a:solidFill>
            </a:endParaRPr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>
              <a:solidFill>
                <a:srgbClr val="583400"/>
              </a:solidFill>
            </a:endParaRPr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/>
              <a:t>Dentális</a:t>
            </a:r>
            <a:r>
              <a:rPr lang="en-US" dirty="0"/>
              <a:t> </a:t>
            </a:r>
            <a:r>
              <a:rPr lang="en-US" dirty="0" err="1"/>
              <a:t>plakk</a:t>
            </a:r>
            <a:endParaRPr lang="en-US" dirty="0"/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dirty="0"/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/>
              <a:t>Calculus</a:t>
            </a:r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>
              <a:solidFill>
                <a:srgbClr val="583400"/>
              </a:solidFill>
            </a:endParaRPr>
          </a:p>
          <a:p>
            <a:pPr marR="321457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77" name="prevenzione-0.jpg" descr="prevenzion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134" y="1994730"/>
            <a:ext cx="2411954" cy="1581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60458_268811165_big.jpg" descr="60458_268811165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795" y="4027301"/>
            <a:ext cx="2379175" cy="182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megbet2[1].jpg" descr="megbet2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232" y="114282"/>
            <a:ext cx="1982391" cy="1473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kep13.jpg" descr="kep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144" y="5286375"/>
            <a:ext cx="2312789" cy="157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" y="501984"/>
            <a:ext cx="1785938" cy="1428750"/>
          </a:xfrm>
          <a:prstGeom prst="rect">
            <a:avLst/>
          </a:prstGeom>
        </p:spPr>
      </p:pic>
      <p:pic>
        <p:nvPicPr>
          <p:cNvPr id="8" name="Picture 7" descr="Unknown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2" y="2315587"/>
            <a:ext cx="2312789" cy="1732359"/>
          </a:xfrm>
          <a:prstGeom prst="rect">
            <a:avLst/>
          </a:prstGeom>
        </p:spPr>
      </p:pic>
      <p:pic>
        <p:nvPicPr>
          <p:cNvPr id="9" name="Picture 8" descr="Unknown-2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2" y="4446985"/>
            <a:ext cx="2678906" cy="12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kkfestés"/>
          <p:cNvSpPr txBox="1">
            <a:spLocks noGrp="1"/>
          </p:cNvSpPr>
          <p:nvPr>
            <p:ph type="title"/>
          </p:nvPr>
        </p:nvSpPr>
        <p:spPr>
          <a:xfrm>
            <a:off x="933450" y="383977"/>
            <a:ext cx="9020175" cy="7322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rgbClr val="7030A0"/>
                </a:solidFill>
              </a:rPr>
              <a:t>Plakkfestés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32" name="Plakkfestő anyagok:…"/>
          <p:cNvSpPr txBox="1">
            <a:spLocks noGrp="1"/>
          </p:cNvSpPr>
          <p:nvPr>
            <p:ph type="body" sz="quarter" idx="1"/>
          </p:nvPr>
        </p:nvSpPr>
        <p:spPr>
          <a:xfrm>
            <a:off x="723900" y="1390650"/>
            <a:ext cx="9229725" cy="508337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sz="98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64372" marR="321457" indent="-964372" algn="just" defTabSz="321457">
              <a:tabLst>
                <a:tab pos="401822" algn="l"/>
                <a:tab pos="642915" algn="l"/>
                <a:tab pos="964372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98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64372" marR="321457" indent="-964372" algn="just" defTabSz="321457">
              <a:tabLst>
                <a:tab pos="401822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Plakkfestő anyagok: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ételfestékek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szövettani festékek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nem toxikus festékek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6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Követelmények: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Ne legyen lokális és szisztémás toxikus mellékhatása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Jól láthatóvá tegye a plakkot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Ne allergizáljon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Lehetőleg csak a lepedéket fesse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-	Ne legyen kellemetlen ízű</a:t>
            </a:r>
          </a:p>
          <a:p>
            <a:pPr marL="482186" marR="321457" indent="-160729" algn="just" defTabSz="321457">
              <a:tabLst>
                <a:tab pos="401822" algn="l"/>
                <a:tab pos="482186" algn="l"/>
                <a:tab pos="642915" algn="l"/>
                <a:tab pos="964372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Times New Roman"/>
                <a:cs typeface="Times New Roman"/>
              </a:rPr>
              <a:t>-	</a:t>
            </a:r>
            <a:r>
              <a:rPr dirty="0">
                <a:latin typeface="Times New Roman"/>
                <a:ea typeface="Helvetica"/>
                <a:cs typeface="Times New Roman"/>
                <a:sym typeface="Helvetica"/>
              </a:rPr>
              <a:t>Könnyű </a:t>
            </a:r>
            <a:r>
              <a:rPr dirty="0">
                <a:latin typeface="Times New Roman"/>
                <a:cs typeface="Times New Roman"/>
              </a:rPr>
              <a:t>használat</a:t>
            </a:r>
          </a:p>
        </p:txBody>
      </p:sp>
      <p:pic>
        <p:nvPicPr>
          <p:cNvPr id="133" name="eviplac_pastilhas_com_120-120x120.jpg" descr="eviplac_pastilhas_com_120-120x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281" y="1223367"/>
            <a:ext cx="1071563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biodinamica_eviplac.jpg" descr="biodinamica_evipl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2" y="2732484"/>
            <a:ext cx="892969" cy="89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s-2.jpg" descr="image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17" y="982265"/>
            <a:ext cx="2589609" cy="1553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s-1.jpg" descr="image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883" y="4473773"/>
            <a:ext cx="1428750" cy="142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s.jpg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883" y="2634258"/>
            <a:ext cx="2446734" cy="9968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8313365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kkfestékek hatóanyag szerint:"/>
          <p:cNvSpPr txBox="1">
            <a:spLocks noGrp="1"/>
          </p:cNvSpPr>
          <p:nvPr>
            <p:ph type="title"/>
          </p:nvPr>
        </p:nvSpPr>
        <p:spPr>
          <a:xfrm>
            <a:off x="952500" y="342901"/>
            <a:ext cx="10287000" cy="6543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800" dirty="0" err="1">
                <a:solidFill>
                  <a:srgbClr val="7030A0"/>
                </a:solidFill>
              </a:rPr>
              <a:t>Plakkfestékek</a:t>
            </a:r>
            <a:r>
              <a:rPr sz="4800" dirty="0">
                <a:solidFill>
                  <a:srgbClr val="7030A0"/>
                </a:solidFill>
              </a:rPr>
              <a:t> </a:t>
            </a:r>
            <a:r>
              <a:rPr sz="4800" dirty="0" err="1">
                <a:solidFill>
                  <a:srgbClr val="7030A0"/>
                </a:solidFill>
              </a:rPr>
              <a:t>hatóanyag</a:t>
            </a:r>
            <a:r>
              <a:rPr sz="4800" dirty="0">
                <a:solidFill>
                  <a:srgbClr val="7030A0"/>
                </a:solidFill>
              </a:rPr>
              <a:t> </a:t>
            </a:r>
            <a:r>
              <a:rPr sz="4800" dirty="0" err="1">
                <a:solidFill>
                  <a:srgbClr val="7030A0"/>
                </a:solidFill>
              </a:rPr>
              <a:t>szerint</a:t>
            </a:r>
            <a:r>
              <a:rPr sz="48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40" name="ERYTHROSIN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00200"/>
            <a:ext cx="10287000" cy="4914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 b="1" u="sng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ERYTHROSIN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5%-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oldat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10-30 mg </a:t>
            </a:r>
            <a:r>
              <a:rPr dirty="0" err="1"/>
              <a:t>tbl</a:t>
            </a:r>
            <a:r>
              <a:rPr dirty="0"/>
              <a:t>.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Vörösre</a:t>
            </a:r>
            <a:r>
              <a:rPr dirty="0"/>
              <a:t> fest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Cave: JÓD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Ilyen</a:t>
            </a:r>
            <a:r>
              <a:rPr dirty="0"/>
              <a:t> </a:t>
            </a:r>
            <a:r>
              <a:rPr dirty="0" err="1"/>
              <a:t>tbl-ák</a:t>
            </a:r>
            <a:r>
              <a:rPr dirty="0"/>
              <a:t>: </a:t>
            </a:r>
            <a:r>
              <a:rPr dirty="0" err="1"/>
              <a:t>Diaplac</a:t>
            </a:r>
            <a:r>
              <a:rPr dirty="0"/>
              <a:t>, </a:t>
            </a:r>
            <a:r>
              <a:rPr dirty="0" err="1"/>
              <a:t>Distraplaque</a:t>
            </a:r>
            <a:r>
              <a:rPr dirty="0"/>
              <a:t>, </a:t>
            </a:r>
            <a:r>
              <a:rPr dirty="0" err="1"/>
              <a:t>Blendax</a:t>
            </a:r>
            <a:r>
              <a:rPr dirty="0"/>
              <a:t> Anti-</a:t>
            </a:r>
            <a:r>
              <a:rPr dirty="0" err="1"/>
              <a:t>Belag</a:t>
            </a:r>
            <a:r>
              <a:rPr dirty="0"/>
              <a:t>, </a:t>
            </a:r>
            <a:r>
              <a:rPr dirty="0" err="1"/>
              <a:t>Paroplak</a:t>
            </a:r>
            <a:r>
              <a:rPr dirty="0"/>
              <a:t>, G.U.M. Red-cote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>
                <a:solidFill>
                  <a:srgbClr val="5C0700"/>
                </a:solidFill>
              </a:rPr>
              <a:t>FUKSZIN</a:t>
            </a:r>
            <a:r>
              <a:rPr dirty="0"/>
              <a:t> (</a:t>
            </a:r>
            <a:r>
              <a:rPr dirty="0" err="1"/>
              <a:t>Bázikus</a:t>
            </a:r>
            <a:r>
              <a:rPr dirty="0"/>
              <a:t> </a:t>
            </a:r>
            <a:r>
              <a:rPr dirty="0" err="1"/>
              <a:t>fukszin</a:t>
            </a:r>
            <a:r>
              <a:rPr dirty="0"/>
              <a:t>, </a:t>
            </a:r>
            <a:r>
              <a:rPr dirty="0" err="1"/>
              <a:t>Rosanilin</a:t>
            </a:r>
            <a:r>
              <a:rPr dirty="0"/>
              <a:t>) – </a:t>
            </a:r>
            <a:r>
              <a:rPr dirty="0" err="1"/>
              <a:t>vízben</a:t>
            </a:r>
            <a:r>
              <a:rPr dirty="0"/>
              <a:t> </a:t>
            </a:r>
            <a:r>
              <a:rPr dirty="0" err="1"/>
              <a:t>rosszul</a:t>
            </a:r>
            <a:r>
              <a:rPr dirty="0"/>
              <a:t> </a:t>
            </a:r>
            <a:r>
              <a:rPr dirty="0" err="1"/>
              <a:t>oldódik</a:t>
            </a: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1-2%-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alkoholos</a:t>
            </a:r>
            <a:r>
              <a:rPr dirty="0"/>
              <a:t> </a:t>
            </a:r>
            <a:r>
              <a:rPr dirty="0" err="1"/>
              <a:t>oldatát</a:t>
            </a:r>
            <a:r>
              <a:rPr dirty="0"/>
              <a:t> </a:t>
            </a:r>
            <a:r>
              <a:rPr dirty="0" err="1"/>
              <a:t>használjuk</a:t>
            </a: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Vörösre</a:t>
            </a:r>
            <a:r>
              <a:rPr dirty="0"/>
              <a:t> fest</a:t>
            </a:r>
          </a:p>
          <a:p>
            <a:pPr marR="321457" algn="just" defTabSz="321457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Készítmény</a:t>
            </a:r>
            <a:r>
              <a:rPr dirty="0"/>
              <a:t> Pl: </a:t>
            </a:r>
            <a:r>
              <a:rPr dirty="0" err="1"/>
              <a:t>Eviplac</a:t>
            </a:r>
            <a:endParaRPr dirty="0"/>
          </a:p>
        </p:txBody>
      </p:sp>
      <p:pic>
        <p:nvPicPr>
          <p:cNvPr id="141" name="eviplac_pastilhas_com_120-120x120.jpg" descr="eviplac_pastilhas_com_120-120x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533" y="4964906"/>
            <a:ext cx="1753135" cy="1753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s-1.jpg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02" y="1397258"/>
            <a:ext cx="1428750" cy="14287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737056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EUTRÁLVÖRÖS…"/>
          <p:cNvSpPr txBox="1">
            <a:spLocks noGrp="1"/>
          </p:cNvSpPr>
          <p:nvPr>
            <p:ph type="body" sz="quarter" idx="1"/>
          </p:nvPr>
        </p:nvSpPr>
        <p:spPr>
          <a:xfrm>
            <a:off x="721714" y="724740"/>
            <a:ext cx="10517785" cy="6215063"/>
          </a:xfrm>
          <a:prstGeom prst="rect">
            <a:avLst/>
          </a:prstGeom>
        </p:spPr>
        <p:txBody>
          <a:bodyPr vert="horz" lIns="26789" tIns="26789" rIns="26789" bIns="26789" rtlCol="0" anchor="t">
            <a:normAutofit fontScale="92500" lnSpcReduction="10000"/>
          </a:bodyPr>
          <a:lstStyle/>
          <a:p>
            <a:pPr algn="l">
              <a:lnSpc>
                <a:spcPct val="80000"/>
              </a:lnSpc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 dirty="0">
                <a:solidFill>
                  <a:srgbClr val="000000"/>
                </a:solidFill>
              </a:rPr>
              <a:t>NEUTRÁLVÖRÖS</a:t>
            </a:r>
          </a:p>
          <a:p>
            <a:pPr marR="321457" algn="just" defTabSz="321457">
              <a:lnSpc>
                <a:spcPct val="80000"/>
              </a:lnSpc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1%-os vizes oldata</a:t>
            </a:r>
          </a:p>
          <a:p>
            <a:pPr marR="321457" algn="just" defTabSz="321457">
              <a:lnSpc>
                <a:spcPct val="80000"/>
              </a:lnSpc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Vörösre fest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BRILLANT KÉK FCF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Pirosas-kék, vízoldékony por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XANTÉN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Sárga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NA-FLUORESZCEIN</a:t>
            </a:r>
          </a:p>
          <a:p>
            <a:pPr marR="321457" algn="just" defTabSz="321457">
              <a:tabLst>
                <a:tab pos="401822" algn="l"/>
                <a:tab pos="642915" algn="l"/>
                <a:tab pos="964372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Ecseteléssel feljuttatott plakkfestő oldat, amely nem festi meg (eltérően a többitől) néhány órára a nyelvet, nyh-t. „Láthatatlan“ Na-fluoreszcein. 200-450nm között abszorbeálódik – láthatóvá tételéhez wolfram-fény és filterek (Plak-Lite) ill. sötét helyiség szükséges – zöld szín.</a:t>
            </a:r>
          </a:p>
        </p:txBody>
      </p:sp>
      <p:pic>
        <p:nvPicPr>
          <p:cNvPr id="146" name="images.jpg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579" y="3048003"/>
            <a:ext cx="1395812" cy="784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ontodent-lepedekszinezo-szajoblito-300-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90" y="500574"/>
            <a:ext cx="1583335" cy="23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kkfestők fázisok szerint lehetnek:"/>
          <p:cNvSpPr txBox="1">
            <a:spLocks noGrp="1"/>
          </p:cNvSpPr>
          <p:nvPr>
            <p:ph type="title"/>
          </p:nvPr>
        </p:nvSpPr>
        <p:spPr>
          <a:xfrm>
            <a:off x="704850" y="241102"/>
            <a:ext cx="10572750" cy="14019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800" dirty="0">
                <a:solidFill>
                  <a:srgbClr val="7030A0"/>
                </a:solidFill>
              </a:rPr>
              <a:t>Plakkfestők fázisok szerint lehetnek:</a:t>
            </a:r>
          </a:p>
        </p:txBody>
      </p:sp>
      <p:sp>
        <p:nvSpPr>
          <p:cNvPr id="149" name="egy fázisú pl Eviplac…"/>
          <p:cNvSpPr txBox="1">
            <a:spLocks noGrp="1"/>
          </p:cNvSpPr>
          <p:nvPr>
            <p:ph type="body" sz="quarter" idx="1"/>
          </p:nvPr>
        </p:nvSpPr>
        <p:spPr>
          <a:xfrm>
            <a:off x="704850" y="1535906"/>
            <a:ext cx="11220450" cy="5098852"/>
          </a:xfrm>
          <a:prstGeom prst="rect">
            <a:avLst/>
          </a:prstGeom>
        </p:spPr>
        <p:txBody>
          <a:bodyPr/>
          <a:lstStyle/>
          <a:p>
            <a:pPr algn="l"/>
            <a:r>
              <a:rPr b="1" dirty="0">
                <a:solidFill>
                  <a:schemeClr val="tx1"/>
                </a:solidFill>
              </a:rPr>
              <a:t>egy </a:t>
            </a:r>
            <a:r>
              <a:rPr b="1" dirty="0" err="1">
                <a:solidFill>
                  <a:schemeClr val="tx1"/>
                </a:solidFill>
              </a:rPr>
              <a:t>fázisú</a:t>
            </a:r>
            <a:r>
              <a:rPr b="1" dirty="0">
                <a:solidFill>
                  <a:schemeClr val="tx1"/>
                </a:solidFill>
              </a:rPr>
              <a:t> </a:t>
            </a:r>
            <a:endParaRPr lang="hu-HU" b="1" dirty="0">
              <a:solidFill>
                <a:schemeClr val="tx1"/>
              </a:solidFill>
            </a:endParaRPr>
          </a:p>
          <a:p>
            <a:pPr algn="l"/>
            <a:r>
              <a:rPr dirty="0">
                <a:solidFill>
                  <a:schemeClr val="tx1"/>
                </a:solidFill>
              </a:rPr>
              <a:t>pl </a:t>
            </a:r>
            <a:r>
              <a:rPr dirty="0" err="1">
                <a:solidFill>
                  <a:schemeClr val="tx1"/>
                </a:solidFill>
              </a:rPr>
              <a:t>Eviplac</a:t>
            </a:r>
            <a:endParaRPr lang="hu-HU" dirty="0">
              <a:solidFill>
                <a:schemeClr val="tx1"/>
              </a:solidFill>
            </a:endParaRPr>
          </a:p>
          <a:p>
            <a:pPr algn="l"/>
            <a:endParaRPr dirty="0">
              <a:solidFill>
                <a:schemeClr val="tx1"/>
              </a:solidFill>
            </a:endParaRPr>
          </a:p>
          <a:p>
            <a:pPr algn="l"/>
            <a:r>
              <a:rPr b="1" dirty="0">
                <a:solidFill>
                  <a:schemeClr val="tx1"/>
                </a:solidFill>
              </a:rPr>
              <a:t>két fázisú</a:t>
            </a:r>
            <a:endParaRPr sz="984" b="1" u="sng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89383" marR="321457" lvl="1" indent="-250022" algn="l">
              <a:tabLst>
                <a:tab pos="482186" algn="l"/>
              </a:tabLst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tx1"/>
                </a:solidFill>
              </a:rPr>
              <a:t>Mira-2-Ton, Oral-B, Curasept</a:t>
            </a:r>
          </a:p>
          <a:p>
            <a:pPr marL="1098313" marR="321457" lvl="2" indent="-250022" algn="l">
              <a:defRPr sz="3100"/>
            </a:pPr>
            <a:r>
              <a:rPr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A régi </a:t>
            </a:r>
            <a:r>
              <a:rPr dirty="0">
                <a:solidFill>
                  <a:schemeClr val="tx1"/>
                </a:solidFill>
              </a:rPr>
              <a:t>plakkot kékre az újat </a:t>
            </a:r>
            <a:r>
              <a:rPr dirty="0" err="1">
                <a:solidFill>
                  <a:schemeClr val="tx1"/>
                </a:solidFill>
              </a:rPr>
              <a:t>rózsaszínűre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festi</a:t>
            </a:r>
            <a:endParaRPr lang="hu-HU" dirty="0">
              <a:solidFill>
                <a:schemeClr val="tx1"/>
              </a:solidFill>
            </a:endParaRPr>
          </a:p>
          <a:p>
            <a:pPr marL="1098313" marR="321457" lvl="2" indent="-250022" algn="l">
              <a:defRPr sz="3100"/>
            </a:pPr>
            <a:endParaRPr dirty="0">
              <a:solidFill>
                <a:schemeClr val="tx1"/>
              </a:solidFill>
            </a:endParaRPr>
          </a:p>
          <a:p>
            <a:pPr algn="l">
              <a:buClr>
                <a:srgbClr val="A39B86"/>
              </a:buClr>
            </a:pPr>
            <a:r>
              <a:rPr b="1" dirty="0">
                <a:solidFill>
                  <a:schemeClr val="tx1"/>
                </a:solidFill>
              </a:rPr>
              <a:t>három fázisú </a:t>
            </a:r>
          </a:p>
          <a:p>
            <a:pPr marL="736673" lvl="1" indent="-200911" algn="l">
              <a:buClr>
                <a:srgbClr val="A39B86"/>
              </a:buClr>
            </a:pPr>
            <a:r>
              <a:rPr sz="2109" dirty="0">
                <a:solidFill>
                  <a:schemeClr val="tx1"/>
                </a:solidFill>
                <a:latin typeface="Helvetica"/>
                <a:ea typeface="Helvetica"/>
                <a:cs typeface="Helvetica"/>
                <a:sym typeface="Helvetica"/>
              </a:rPr>
              <a:t>Tri Plaque ID Gel: Friss plakk piros/rózsaszín, érett plakk (48 óránál több) kék/lila réteg, extra magas kockázatú plakk világoskék színű – a plakkfestőben lévő szacharózt lebontja a savtermelő baktérium így a piros pigment eltűnik, hátrahagyva a világoskék színt.</a:t>
            </a:r>
          </a:p>
        </p:txBody>
      </p:sp>
    </p:spTree>
    <p:extLst>
      <p:ext uri="{BB962C8B-B14F-4D97-AF65-F5344CB8AC3E}">
        <p14:creationId xmlns:p14="http://schemas.microsoft.com/office/powerpoint/2010/main" val="230966038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kkeltávolítás professzionális módszerei:"/>
          <p:cNvSpPr txBox="1">
            <a:spLocks noGrp="1"/>
          </p:cNvSpPr>
          <p:nvPr>
            <p:ph type="title"/>
          </p:nvPr>
        </p:nvSpPr>
        <p:spPr>
          <a:xfrm>
            <a:off x="952500" y="517922"/>
            <a:ext cx="10287000" cy="905357"/>
          </a:xfrm>
          <a:prstGeom prst="rect">
            <a:avLst/>
          </a:prstGeom>
        </p:spPr>
        <p:txBody>
          <a:bodyPr/>
          <a:lstStyle>
            <a:lvl1pPr algn="l">
              <a:spcBef>
                <a:spcPts val="3000"/>
              </a:spcBef>
              <a:defRPr sz="3600" b="1" u="sng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Plakkeltávolítás</a:t>
            </a:r>
            <a:r>
              <a:rPr b="1"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u="sng" dirty="0" err="1">
                <a:latin typeface="Times New Roman"/>
                <a:ea typeface="Times New Roman"/>
                <a:cs typeface="Times New Roman"/>
                <a:sym typeface="Times New Roman"/>
              </a:rPr>
              <a:t>módszerei</a:t>
            </a:r>
            <a:r>
              <a:rPr b="1" u="sng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209" name="A plakkeltávolítás 2 módszere:…"/>
          <p:cNvSpPr txBox="1">
            <a:spLocks noGrp="1"/>
          </p:cNvSpPr>
          <p:nvPr>
            <p:ph type="body" idx="1"/>
          </p:nvPr>
        </p:nvSpPr>
        <p:spPr>
          <a:xfrm>
            <a:off x="952500" y="1946672"/>
            <a:ext cx="9001125" cy="3155638"/>
          </a:xfrm>
          <a:prstGeom prst="rect">
            <a:avLst/>
          </a:prstGeom>
        </p:spPr>
        <p:txBody>
          <a:bodyPr/>
          <a:lstStyle/>
          <a:p>
            <a:pPr marR="321457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82186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kémiai – elsősorban az egyéni </a:t>
            </a:r>
            <a:r>
              <a:rPr dirty="0" err="1"/>
              <a:t>szájhigiénét</a:t>
            </a:r>
            <a:r>
              <a:rPr dirty="0"/>
              <a:t> </a:t>
            </a:r>
            <a:r>
              <a:rPr dirty="0" err="1"/>
              <a:t>támogatják</a:t>
            </a:r>
            <a:endParaRPr lang="hu-HU" dirty="0"/>
          </a:p>
          <a:p>
            <a:pPr marL="482186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82186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mechanikai - plakk-kontroll </a:t>
            </a:r>
          </a:p>
        </p:txBody>
      </p:sp>
      <p:pic>
        <p:nvPicPr>
          <p:cNvPr id="210" name="sonicflex2003.jpg" descr="sonicflex2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1" y="5625703"/>
            <a:ext cx="4286250" cy="705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fogapolas8_vitaminsziget_com.jpg" descr="fogapolas8_vitaminsziget_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39" y="4536281"/>
            <a:ext cx="2678906" cy="18037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1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echanikai plakkeltávolítás eszközeit két nagy csoportba soroljuk:"/>
          <p:cNvSpPr txBox="1">
            <a:spLocks noGrp="1"/>
          </p:cNvSpPr>
          <p:nvPr>
            <p:ph type="title"/>
          </p:nvPr>
        </p:nvSpPr>
        <p:spPr>
          <a:xfrm>
            <a:off x="952500" y="647701"/>
            <a:ext cx="10287000" cy="12763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3000"/>
              </a:spcBef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Mechanikai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plakkeltávolítás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eszközeit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csoportba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soroljuk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214" name="1. professzionális plakkeltávolítás – fogorvosok, szájhigiénikusok használják…"/>
          <p:cNvSpPr txBox="1">
            <a:spLocks noGrp="1"/>
          </p:cNvSpPr>
          <p:nvPr>
            <p:ph type="body" idx="1"/>
          </p:nvPr>
        </p:nvSpPr>
        <p:spPr>
          <a:xfrm>
            <a:off x="342900" y="2661047"/>
            <a:ext cx="10896600" cy="197346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sz="984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dirty="0" err="1"/>
              <a:t>professzionális</a:t>
            </a:r>
            <a:r>
              <a:rPr dirty="0"/>
              <a:t> </a:t>
            </a:r>
            <a:r>
              <a:rPr dirty="0" err="1"/>
              <a:t>plakkeltávolítás</a:t>
            </a:r>
            <a:r>
              <a:rPr dirty="0"/>
              <a:t> – </a:t>
            </a:r>
            <a:r>
              <a:rPr dirty="0" err="1"/>
              <a:t>fogorvosok</a:t>
            </a:r>
            <a:r>
              <a:rPr dirty="0"/>
              <a:t>, </a:t>
            </a:r>
            <a:r>
              <a:rPr dirty="0" err="1"/>
              <a:t>szájhigiénikusok</a:t>
            </a:r>
            <a:r>
              <a:rPr dirty="0"/>
              <a:t> </a:t>
            </a:r>
            <a:r>
              <a:rPr dirty="0" err="1"/>
              <a:t>használják</a:t>
            </a:r>
            <a:endParaRPr dirty="0"/>
          </a:p>
          <a:p>
            <a:pPr marL="321457" marR="321457" indent="-160729" algn="just" defTabSz="321457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egyéni</a:t>
            </a:r>
            <a:r>
              <a:rPr dirty="0"/>
              <a:t> </a:t>
            </a:r>
            <a:r>
              <a:rPr dirty="0" err="1"/>
              <a:t>szájhigiéné</a:t>
            </a:r>
            <a:r>
              <a:rPr dirty="0"/>
              <a:t> </a:t>
            </a:r>
            <a:r>
              <a:rPr dirty="0" err="1"/>
              <a:t>eszközök</a:t>
            </a:r>
            <a:endParaRPr dirty="0"/>
          </a:p>
        </p:txBody>
      </p:sp>
      <p:pic>
        <p:nvPicPr>
          <p:cNvPr id="216" name="Dental cleaning-resized-600.jpg.png" descr="Dental cleaning-resized-600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122" y="4567832"/>
            <a:ext cx="1395264" cy="160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kep_02.jpg" descr="kep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547" y="4677498"/>
            <a:ext cx="1339453" cy="1973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fk4.jpg" descr="fk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158" y="4810040"/>
            <a:ext cx="1859477" cy="1580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64812_660255237_small.jpg" descr="64812_660255237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40" y="4810040"/>
            <a:ext cx="2571750" cy="17083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61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rofesszionális szájhigiéné során"/>
          <p:cNvSpPr txBox="1">
            <a:spLocks noGrp="1"/>
          </p:cNvSpPr>
          <p:nvPr>
            <p:ph type="title"/>
          </p:nvPr>
        </p:nvSpPr>
        <p:spPr>
          <a:xfrm>
            <a:off x="952500" y="491134"/>
            <a:ext cx="10287000" cy="901897"/>
          </a:xfrm>
          <a:prstGeom prst="rect">
            <a:avLst/>
          </a:prstGeom>
        </p:spPr>
        <p:txBody>
          <a:bodyPr/>
          <a:lstStyle/>
          <a:p>
            <a:pPr marR="321457" algn="just" defTabSz="321457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/>
              <a:t>Professzionális</a:t>
            </a:r>
            <a:r>
              <a:rPr b="1" dirty="0"/>
              <a:t> </a:t>
            </a:r>
            <a:r>
              <a:rPr b="1" dirty="0" err="1"/>
              <a:t>szájhigiéné</a:t>
            </a:r>
            <a:r>
              <a:rPr dirty="0"/>
              <a:t> </a:t>
            </a:r>
            <a:r>
              <a:rPr dirty="0" err="1"/>
              <a:t>során</a:t>
            </a:r>
            <a:endParaRPr dirty="0"/>
          </a:p>
        </p:txBody>
      </p:sp>
      <p:sp>
        <p:nvSpPr>
          <p:cNvPr id="222" name="a plakkot és a fogkövet mindig együtt távolítjuk el…"/>
          <p:cNvSpPr txBox="1">
            <a:spLocks noGrp="1"/>
          </p:cNvSpPr>
          <p:nvPr>
            <p:ph type="body" idx="1"/>
          </p:nvPr>
        </p:nvSpPr>
        <p:spPr>
          <a:xfrm>
            <a:off x="952500" y="1905000"/>
            <a:ext cx="10287000" cy="2729508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A</a:t>
            </a:r>
            <a:r>
              <a:rPr dirty="0"/>
              <a:t> </a:t>
            </a:r>
            <a:r>
              <a:rPr dirty="0" err="1"/>
              <a:t>plakkot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fogkövet</a:t>
            </a:r>
            <a:r>
              <a:rPr dirty="0"/>
              <a:t> </a:t>
            </a:r>
            <a:r>
              <a:rPr dirty="0" err="1"/>
              <a:t>mindig</a:t>
            </a:r>
            <a:r>
              <a:rPr dirty="0"/>
              <a:t> </a:t>
            </a:r>
            <a:r>
              <a:rPr dirty="0" err="1"/>
              <a:t>együtt</a:t>
            </a:r>
            <a:r>
              <a:rPr dirty="0"/>
              <a:t> </a:t>
            </a:r>
            <a:r>
              <a:rPr dirty="0" err="1"/>
              <a:t>távolítjuk</a:t>
            </a:r>
            <a:r>
              <a:rPr dirty="0"/>
              <a:t> el</a:t>
            </a:r>
          </a:p>
          <a:p>
            <a:pPr marR="321457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Módja</a:t>
            </a:r>
            <a:r>
              <a:rPr dirty="0"/>
              <a:t>:</a:t>
            </a:r>
          </a:p>
          <a:p>
            <a:pPr marL="321457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dirty="0" err="1"/>
              <a:t>depurálás</a:t>
            </a:r>
            <a:endParaRPr dirty="0"/>
          </a:p>
          <a:p>
            <a:pPr marL="321457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polírozás</a:t>
            </a:r>
            <a:r>
              <a:rPr dirty="0"/>
              <a:t> (</a:t>
            </a:r>
            <a:r>
              <a:rPr dirty="0" err="1"/>
              <a:t>gyökérsimítás</a:t>
            </a:r>
            <a:r>
              <a:rPr dirty="0"/>
              <a:t>)</a:t>
            </a:r>
          </a:p>
          <a:p>
            <a:pPr marL="321457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223" name="fogko-eltavolitas.jpg" descr="fogko-eltavoli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15" y="4330898"/>
            <a:ext cx="1785938" cy="1223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sonicflex_scaler_2.jpg" descr="sonicflex_scal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52" y="4290714"/>
            <a:ext cx="2018109" cy="2527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d5black.jpg" descr="d5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20" y="4634508"/>
            <a:ext cx="2337765" cy="2236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rof1.jpg" descr="pro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643407" y="3446859"/>
            <a:ext cx="2232422" cy="39201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87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 advAuto="0"/>
      <p:bldP spid="22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Depurálás"/>
          <p:cNvSpPr txBox="1">
            <a:spLocks noGrp="1"/>
          </p:cNvSpPr>
          <p:nvPr>
            <p:ph type="title"/>
          </p:nvPr>
        </p:nvSpPr>
        <p:spPr>
          <a:xfrm>
            <a:off x="952500" y="666751"/>
            <a:ext cx="10287000" cy="1371600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chemeClr val="tx1"/>
                </a:solidFill>
              </a:rPr>
              <a:t>Depurálás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9" name="Depurálás (fogkőeltávolítás) és gyökérsimítás célja az ínygyulladás megszüntetése, és a gyulladásos tapadásveszteség további progressziójának megállítása azáltal, hogy a gyulladásért felelős bakteriális tényezőket eltávolítjuk.…"/>
          <p:cNvSpPr txBox="1">
            <a:spLocks noGrp="1"/>
          </p:cNvSpPr>
          <p:nvPr>
            <p:ph type="body" idx="1"/>
          </p:nvPr>
        </p:nvSpPr>
        <p:spPr>
          <a:xfrm>
            <a:off x="952500" y="2343150"/>
            <a:ext cx="10287000" cy="422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7517" indent="-18751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dirty="0" err="1">
                <a:solidFill>
                  <a:srgbClr val="000000"/>
                </a:solidFill>
              </a:rPr>
              <a:t>Depurálás</a:t>
            </a:r>
            <a:r>
              <a:rPr sz="3200" b="1" dirty="0">
                <a:solidFill>
                  <a:srgbClr val="000000"/>
                </a:solidFill>
              </a:rPr>
              <a:t> (</a:t>
            </a:r>
            <a:r>
              <a:rPr sz="3200" b="1" dirty="0" err="1">
                <a:solidFill>
                  <a:srgbClr val="000000"/>
                </a:solidFill>
              </a:rPr>
              <a:t>fogkőeltávolítás</a:t>
            </a:r>
            <a:r>
              <a:rPr sz="3200" b="1" dirty="0">
                <a:solidFill>
                  <a:srgbClr val="000000"/>
                </a:solidFill>
              </a:rPr>
              <a:t>) </a:t>
            </a:r>
            <a:r>
              <a:rPr sz="3200" dirty="0" err="1">
                <a:solidFill>
                  <a:srgbClr val="000000"/>
                </a:solidFill>
              </a:rPr>
              <a:t>és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gyökérsimítás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célja</a:t>
            </a:r>
            <a:r>
              <a:rPr lang="hu-HU" sz="3200" b="1" dirty="0">
                <a:solidFill>
                  <a:srgbClr val="000000"/>
                </a:solidFill>
              </a:rPr>
              <a:t>:</a:t>
            </a:r>
          </a:p>
          <a:p>
            <a:pPr marL="187517" indent="-187517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 err="1">
                <a:solidFill>
                  <a:srgbClr val="000000"/>
                </a:solidFill>
              </a:rPr>
              <a:t>az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ínygyulladás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megszüntetése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és</a:t>
            </a:r>
            <a:r>
              <a:rPr sz="3200" dirty="0">
                <a:solidFill>
                  <a:srgbClr val="000000"/>
                </a:solidFill>
              </a:rPr>
              <a:t> a </a:t>
            </a:r>
            <a:r>
              <a:rPr sz="3200" dirty="0" err="1">
                <a:solidFill>
                  <a:srgbClr val="000000"/>
                </a:solidFill>
              </a:rPr>
              <a:t>gyulladásos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tapadásveszteség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további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progressziójának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megállítása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azáltal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hogy</a:t>
            </a:r>
            <a:r>
              <a:rPr sz="3200" dirty="0">
                <a:solidFill>
                  <a:srgbClr val="000000"/>
                </a:solidFill>
              </a:rPr>
              <a:t> a </a:t>
            </a:r>
            <a:r>
              <a:rPr sz="3200" dirty="0" err="1">
                <a:solidFill>
                  <a:srgbClr val="000000"/>
                </a:solidFill>
              </a:rPr>
              <a:t>gyulladásért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felelős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bakteriális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tényezőket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eltávolítjuk</a:t>
            </a:r>
            <a:r>
              <a:rPr sz="3200" dirty="0">
                <a:solidFill>
                  <a:srgbClr val="000000"/>
                </a:solidFill>
              </a:rPr>
              <a:t>.</a:t>
            </a:r>
          </a:p>
          <a:p>
            <a:pPr marR="321457" defTabSz="321457">
              <a:spcBef>
                <a:spcPts val="422"/>
              </a:spcBef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 </a:t>
            </a:r>
            <a:r>
              <a:rPr sz="3200" dirty="0" err="1"/>
              <a:t>gyökérsimítás</a:t>
            </a:r>
            <a:r>
              <a:rPr sz="3200" dirty="0"/>
              <a:t> </a:t>
            </a:r>
            <a:r>
              <a:rPr sz="3200" dirty="0" err="1"/>
              <a:t>legfőbb</a:t>
            </a:r>
            <a:r>
              <a:rPr sz="3200" dirty="0"/>
              <a:t> </a:t>
            </a:r>
            <a:r>
              <a:rPr sz="3200" dirty="0" err="1"/>
              <a:t>célja</a:t>
            </a:r>
            <a:r>
              <a:rPr sz="3200" dirty="0"/>
              <a:t>, </a:t>
            </a:r>
            <a:r>
              <a:rPr sz="3200" dirty="0" err="1"/>
              <a:t>hogy</a:t>
            </a:r>
            <a:r>
              <a:rPr sz="3200" dirty="0"/>
              <a:t> </a:t>
            </a:r>
            <a:r>
              <a:rPr sz="3200" dirty="0" err="1"/>
              <a:t>subgingivalisan</a:t>
            </a:r>
            <a:r>
              <a:rPr sz="3200" dirty="0"/>
              <a:t> </a:t>
            </a:r>
            <a:r>
              <a:rPr sz="3200" dirty="0" err="1"/>
              <a:t>olyan</a:t>
            </a:r>
            <a:r>
              <a:rPr sz="3200" dirty="0"/>
              <a:t> </a:t>
            </a:r>
            <a:r>
              <a:rPr sz="3200" dirty="0" err="1"/>
              <a:t>sima</a:t>
            </a:r>
            <a:r>
              <a:rPr sz="3200" dirty="0"/>
              <a:t> </a:t>
            </a:r>
            <a:r>
              <a:rPr sz="3200" dirty="0" err="1"/>
              <a:t>gyökérfelszínt</a:t>
            </a:r>
            <a:r>
              <a:rPr sz="3200" dirty="0"/>
              <a:t> </a:t>
            </a:r>
            <a:r>
              <a:rPr sz="3200" dirty="0" err="1"/>
              <a:t>teremtsenek</a:t>
            </a:r>
            <a:r>
              <a:rPr sz="3200" dirty="0"/>
              <a:t> meg, </a:t>
            </a:r>
            <a:r>
              <a:rPr sz="3200" dirty="0" err="1"/>
              <a:t>amely</a:t>
            </a:r>
            <a:r>
              <a:rPr sz="3200" dirty="0"/>
              <a:t> </a:t>
            </a:r>
            <a:r>
              <a:rPr sz="3200" dirty="0" err="1"/>
              <a:t>nem</a:t>
            </a:r>
            <a:r>
              <a:rPr sz="3200" dirty="0"/>
              <a:t> </a:t>
            </a:r>
            <a:r>
              <a:rPr sz="3200" dirty="0" err="1"/>
              <a:t>kedvez</a:t>
            </a:r>
            <a:r>
              <a:rPr sz="3200" dirty="0"/>
              <a:t> a pathogen </a:t>
            </a:r>
            <a:r>
              <a:rPr sz="3200" dirty="0" err="1"/>
              <a:t>kórokozók</a:t>
            </a:r>
            <a:r>
              <a:rPr sz="3200" dirty="0"/>
              <a:t> </a:t>
            </a:r>
            <a:r>
              <a:rPr sz="3200" dirty="0" err="1"/>
              <a:t>rekolonizálódásának</a:t>
            </a:r>
            <a:r>
              <a:rPr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161150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A gyökérsimítás legfőbb célja, hogy subgingivalisan olyan sima gyökérfelszínt teremtsenek meg, amely nem kedvez a pathogen kórokozók rekolonizálódásának.…"/>
          <p:cNvSpPr txBox="1">
            <a:spLocks noGrp="1"/>
          </p:cNvSpPr>
          <p:nvPr>
            <p:ph type="body" idx="1"/>
          </p:nvPr>
        </p:nvSpPr>
        <p:spPr>
          <a:xfrm>
            <a:off x="609600" y="382672"/>
            <a:ext cx="10953749" cy="62276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0911" indent="-200911">
              <a:defRPr sz="3000">
                <a:solidFill>
                  <a:srgbClr val="9929B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depurálás a fogak megtisztítását jelenti, ami magába </a:t>
            </a:r>
            <a:r>
              <a:rPr dirty="0" err="1"/>
              <a:t>foglalja</a:t>
            </a:r>
            <a:r>
              <a:rPr dirty="0"/>
              <a:t> </a:t>
            </a:r>
            <a:r>
              <a:rPr lang="hu-HU" dirty="0"/>
              <a:t>:</a:t>
            </a:r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- </a:t>
            </a:r>
            <a:r>
              <a:rPr dirty="0"/>
              <a:t>a supra- és subgingivalis plakk és fogkő eltávolítását (scaling), </a:t>
            </a:r>
            <a:endParaRPr lang="hu-HU"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- </a:t>
            </a:r>
            <a:r>
              <a:rPr dirty="0"/>
              <a:t>a gyökérfelszínek lesimítását (root planning), valamint </a:t>
            </a:r>
            <a:endParaRPr lang="hu-HU" dirty="0"/>
          </a:p>
          <a:p>
            <a:pPr marL="457200" marR="321457" indent="-457200" algn="just" defTabSz="321457">
              <a:spcBef>
                <a:spcPts val="422"/>
              </a:spcBef>
              <a:buFontTx/>
              <a:buChar char="-"/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fogak polírozását, az elszíneződött pellicula eltávolítását. </a:t>
            </a:r>
            <a:endParaRPr lang="hu-HU"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professzionális fogtisztítás fogalomkörébe még a plakk-retenciós tényezők megszüntetése is beletartozik.</a:t>
            </a:r>
            <a:endParaRPr lang="hu-HU"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depurálás</a:t>
            </a:r>
            <a:r>
              <a:rPr lang="hu-HU" dirty="0"/>
              <a:t> lehet:</a:t>
            </a:r>
            <a:r>
              <a:rPr dirty="0"/>
              <a:t> </a:t>
            </a:r>
            <a:endParaRPr lang="hu-HU"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	</a:t>
            </a:r>
            <a:r>
              <a:rPr dirty="0"/>
              <a:t>supra- és subgingivalis (nem mély és mély) </a:t>
            </a:r>
            <a:endParaRPr lang="hu-HU"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mély subgingivalis depuralás lehet zárt és nyitott (műtéti) beavatkozás.</a:t>
            </a:r>
          </a:p>
        </p:txBody>
      </p:sp>
    </p:spTree>
    <p:extLst>
      <p:ext uri="{BB962C8B-B14F-4D97-AF65-F5344CB8AC3E}">
        <p14:creationId xmlns:p14="http://schemas.microsoft.com/office/powerpoint/2010/main" val="419318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eventio"/>
          <p:cNvSpPr txBox="1"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Preventio</a:t>
            </a:r>
          </a:p>
        </p:txBody>
      </p:sp>
      <p:sp>
        <p:nvSpPr>
          <p:cNvPr id="37" name="Megelőzés…"/>
          <p:cNvSpPr txBox="1">
            <a:spLocks noGrp="1"/>
          </p:cNvSpPr>
          <p:nvPr>
            <p:ph type="body" sz="quarter" idx="1"/>
          </p:nvPr>
        </p:nvSpPr>
        <p:spPr>
          <a:xfrm>
            <a:off x="649223" y="2133600"/>
            <a:ext cx="7542041" cy="4090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b="1" u="sng" dirty="0" err="1">
                <a:solidFill>
                  <a:schemeClr val="tx1"/>
                </a:solidFill>
              </a:rPr>
              <a:t>Megelőzés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600"/>
              </a:spcAft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>
                <a:solidFill>
                  <a:schemeClr val="tx1"/>
                </a:solidFill>
              </a:rPr>
              <a:t>‘‹a </a:t>
            </a:r>
            <a:r>
              <a:rPr lang="en-US" sz="3200" dirty="0" err="1">
                <a:solidFill>
                  <a:schemeClr val="tx1"/>
                </a:solidFill>
              </a:rPr>
              <a:t>bajt</a:t>
            </a:r>
            <a:r>
              <a:rPr lang="en-US" sz="3200" dirty="0">
                <a:solidFill>
                  <a:schemeClr val="tx1"/>
                </a:solidFill>
              </a:rPr>
              <a:t>› </a:t>
            </a:r>
            <a:r>
              <a:rPr lang="en-US" sz="3200" dirty="0" err="1">
                <a:solidFill>
                  <a:schemeClr val="tx1"/>
                </a:solidFill>
              </a:rPr>
              <a:t>megelőző</a:t>
            </a:r>
            <a:r>
              <a:rPr lang="en-US" sz="3200" dirty="0">
                <a:solidFill>
                  <a:schemeClr val="tx1"/>
                </a:solidFill>
              </a:rPr>
              <a:t>’: </a:t>
            </a:r>
            <a:r>
              <a:rPr lang="en-US" sz="3200" dirty="0" err="1">
                <a:solidFill>
                  <a:schemeClr val="tx1"/>
                </a:solidFill>
              </a:rPr>
              <a:t>preventív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lépések</a:t>
            </a:r>
            <a:endParaRPr lang="en-US" sz="3200" dirty="0">
              <a:solidFill>
                <a:schemeClr val="tx1"/>
              </a:solidFill>
            </a:endParaRP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3200" dirty="0">
              <a:solidFill>
                <a:schemeClr val="tx1"/>
              </a:solidFill>
            </a:endParaRPr>
          </a:p>
          <a:p>
            <a:pPr marR="321457" algn="l">
              <a:spcAft>
                <a:spcPts val="600"/>
              </a:spcAft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 err="1">
                <a:solidFill>
                  <a:schemeClr val="tx1"/>
                </a:solidFill>
              </a:rPr>
              <a:t>Nemzetközi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szó</a:t>
            </a:r>
            <a:r>
              <a:rPr lang="en-US" sz="3200" dirty="0">
                <a:solidFill>
                  <a:schemeClr val="tx1"/>
                </a:solidFill>
              </a:rPr>
              <a:t>: a </a:t>
            </a:r>
            <a:r>
              <a:rPr lang="en-US" sz="3200" dirty="0" err="1">
                <a:solidFill>
                  <a:schemeClr val="tx1"/>
                </a:solidFill>
              </a:rPr>
              <a:t>latin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praevenire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praeventum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(‘</a:t>
            </a:r>
            <a:r>
              <a:rPr lang="en-US" sz="3200" dirty="0" err="1">
                <a:solidFill>
                  <a:schemeClr val="tx1"/>
                </a:solidFill>
              </a:rPr>
              <a:t>elébe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vág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megelőz</a:t>
            </a:r>
            <a:r>
              <a:rPr lang="en-US" sz="3200" dirty="0">
                <a:solidFill>
                  <a:schemeClr val="tx1"/>
                </a:solidFill>
              </a:rPr>
              <a:t>’) </a:t>
            </a:r>
            <a:r>
              <a:rPr lang="en-US" sz="3200" dirty="0" err="1">
                <a:solidFill>
                  <a:schemeClr val="tx1"/>
                </a:solidFill>
              </a:rPr>
              <a:t>nyomán</a:t>
            </a:r>
            <a:r>
              <a:rPr lang="en-US" sz="3200" dirty="0">
                <a:solidFill>
                  <a:schemeClr val="tx1"/>
                </a:solidFill>
              </a:rPr>
              <a:t>, a </a:t>
            </a:r>
            <a:r>
              <a:rPr lang="en-US" sz="3200" dirty="0" err="1">
                <a:solidFill>
                  <a:schemeClr val="tx1"/>
                </a:solidFill>
              </a:rPr>
              <a:t>prae</a:t>
            </a:r>
            <a:r>
              <a:rPr lang="en-US" sz="3200" dirty="0">
                <a:solidFill>
                  <a:schemeClr val="tx1"/>
                </a:solidFill>
              </a:rPr>
              <a:t>- (‘</a:t>
            </a:r>
            <a:r>
              <a:rPr lang="en-US" sz="3200" dirty="0" err="1">
                <a:solidFill>
                  <a:schemeClr val="tx1"/>
                </a:solidFill>
              </a:rPr>
              <a:t>elé</a:t>
            </a:r>
            <a:r>
              <a:rPr lang="en-US" sz="3200" dirty="0">
                <a:solidFill>
                  <a:schemeClr val="tx1"/>
                </a:solidFill>
              </a:rPr>
              <a:t>’) </a:t>
            </a:r>
            <a:r>
              <a:rPr lang="en-US" sz="3200" dirty="0" err="1">
                <a:solidFill>
                  <a:schemeClr val="tx1"/>
                </a:solidFill>
              </a:rPr>
              <a:t>és</a:t>
            </a:r>
            <a:r>
              <a:rPr lang="en-US" sz="3200" dirty="0">
                <a:solidFill>
                  <a:schemeClr val="tx1"/>
                </a:solidFill>
              </a:rPr>
              <a:t> venire (‘</a:t>
            </a:r>
            <a:r>
              <a:rPr lang="en-US" sz="3200" dirty="0" err="1">
                <a:solidFill>
                  <a:schemeClr val="tx1"/>
                </a:solidFill>
              </a:rPr>
              <a:t>jön</a:t>
            </a:r>
            <a:r>
              <a:rPr lang="en-US" sz="3200" dirty="0">
                <a:solidFill>
                  <a:schemeClr val="tx1"/>
                </a:solidFill>
              </a:rPr>
              <a:t>’) </a:t>
            </a:r>
            <a:r>
              <a:rPr lang="en-US" sz="3200" dirty="0" err="1">
                <a:solidFill>
                  <a:schemeClr val="tx1"/>
                </a:solidFill>
              </a:rPr>
              <a:t>elemekből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3200" dirty="0">
              <a:solidFill>
                <a:schemeClr val="tx1"/>
              </a:solidFill>
            </a:endParaRPr>
          </a:p>
          <a:p>
            <a:pPr marR="321457" algn="l">
              <a:spcAft>
                <a:spcPts val="600"/>
              </a:spcAft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200" dirty="0" err="1">
                <a:solidFill>
                  <a:schemeClr val="tx1"/>
                </a:solidFill>
              </a:rPr>
              <a:t>Magába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foglalja</a:t>
            </a:r>
            <a:r>
              <a:rPr lang="en-US" sz="3200" dirty="0">
                <a:solidFill>
                  <a:schemeClr val="tx1"/>
                </a:solidFill>
              </a:rPr>
              <a:t>  ‘‹a </a:t>
            </a:r>
            <a:r>
              <a:rPr lang="en-US" sz="3200" dirty="0" err="1">
                <a:solidFill>
                  <a:schemeClr val="tx1"/>
                </a:solidFill>
              </a:rPr>
              <a:t>bajt</a:t>
            </a:r>
            <a:r>
              <a:rPr lang="en-US" sz="3200" dirty="0">
                <a:solidFill>
                  <a:schemeClr val="tx1"/>
                </a:solidFill>
              </a:rPr>
              <a:t>› </a:t>
            </a:r>
            <a:r>
              <a:rPr lang="en-US" sz="3200" dirty="0" err="1">
                <a:solidFill>
                  <a:schemeClr val="tx1"/>
                </a:solidFill>
              </a:rPr>
              <a:t>megelőző</a:t>
            </a:r>
            <a:r>
              <a:rPr lang="en-US" sz="3200" dirty="0">
                <a:solidFill>
                  <a:schemeClr val="tx1"/>
                </a:solidFill>
              </a:rPr>
              <a:t>’: </a:t>
            </a:r>
            <a:r>
              <a:rPr lang="en-US" sz="3200" dirty="0" err="1">
                <a:solidFill>
                  <a:schemeClr val="tx1"/>
                </a:solidFill>
              </a:rPr>
              <a:t>preventív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lépéseket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8" name="fogaszat_hedent_prevencio.png" descr="fogaszat_hedent_prevenc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466" y="694945"/>
            <a:ext cx="2018511" cy="1944175"/>
          </a:xfrm>
          <a:prstGeom prst="rect">
            <a:avLst/>
          </a:prstGeom>
        </p:spPr>
      </p:pic>
      <p:pic>
        <p:nvPicPr>
          <p:cNvPr id="39" name="images.jpg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265" y="3721608"/>
            <a:ext cx="2411380" cy="19441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33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epurálás eszközei:"/>
          <p:cNvSpPr txBox="1">
            <a:spLocks noGrp="1"/>
          </p:cNvSpPr>
          <p:nvPr>
            <p:ph type="title"/>
          </p:nvPr>
        </p:nvSpPr>
        <p:spPr>
          <a:xfrm>
            <a:off x="952500" y="381001"/>
            <a:ext cx="10287000" cy="9941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Depurálás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eszközei</a:t>
            </a:r>
            <a:r>
              <a:rPr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5" name="Kézi eszközök:…"/>
          <p:cNvSpPr txBox="1">
            <a:spLocks noGrp="1"/>
          </p:cNvSpPr>
          <p:nvPr>
            <p:ph type="body" idx="1"/>
          </p:nvPr>
        </p:nvSpPr>
        <p:spPr>
          <a:xfrm>
            <a:off x="476250" y="1375172"/>
            <a:ext cx="9477375" cy="45898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sz="984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2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Kézi</a:t>
            </a:r>
            <a:r>
              <a:rPr dirty="0"/>
              <a:t> </a:t>
            </a:r>
            <a:r>
              <a:rPr dirty="0" err="1"/>
              <a:t>eszközök</a:t>
            </a:r>
            <a:r>
              <a:rPr dirty="0"/>
              <a:t>:</a:t>
            </a:r>
          </a:p>
          <a:p>
            <a:pPr marL="187517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Depurátorok</a:t>
            </a:r>
            <a:r>
              <a:rPr dirty="0"/>
              <a:t>: </a:t>
            </a:r>
            <a:r>
              <a:rPr dirty="0" err="1"/>
              <a:t>sarló</a:t>
            </a:r>
            <a:r>
              <a:rPr dirty="0"/>
              <a:t>, kapa, </a:t>
            </a:r>
            <a:r>
              <a:rPr dirty="0" err="1"/>
              <a:t>véső</a:t>
            </a:r>
            <a:r>
              <a:rPr dirty="0"/>
              <a:t>, </a:t>
            </a:r>
            <a:r>
              <a:rPr dirty="0" err="1"/>
              <a:t>reszelő</a:t>
            </a:r>
            <a:endParaRPr dirty="0"/>
          </a:p>
          <a:p>
            <a:pPr marL="187517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küretek</a:t>
            </a:r>
            <a:endParaRPr dirty="0"/>
          </a:p>
          <a:p>
            <a:pPr marL="508974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univerzális</a:t>
            </a:r>
            <a:r>
              <a:rPr dirty="0"/>
              <a:t> </a:t>
            </a:r>
            <a:r>
              <a:rPr dirty="0" err="1"/>
              <a:t>küretek</a:t>
            </a:r>
            <a:endParaRPr dirty="0"/>
          </a:p>
          <a:p>
            <a:pPr marL="508974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specifikus</a:t>
            </a:r>
            <a:r>
              <a:rPr dirty="0"/>
              <a:t> </a:t>
            </a:r>
            <a:r>
              <a:rPr dirty="0" err="1"/>
              <a:t>küretek</a:t>
            </a:r>
            <a:r>
              <a:rPr dirty="0"/>
              <a:t> (Gracey)</a:t>
            </a:r>
          </a:p>
          <a:p>
            <a:pPr marL="508974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periimplantalis</a:t>
            </a:r>
            <a:r>
              <a:rPr dirty="0"/>
              <a:t> </a:t>
            </a:r>
            <a:r>
              <a:rPr dirty="0" err="1"/>
              <a:t>küretek</a:t>
            </a: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1303688" algn="l"/>
              </a:tabLst>
              <a:defRPr sz="32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Gépi</a:t>
            </a:r>
            <a:r>
              <a:rPr dirty="0"/>
              <a:t> </a:t>
            </a:r>
            <a:r>
              <a:rPr dirty="0" err="1"/>
              <a:t>eszközök</a:t>
            </a:r>
            <a:r>
              <a:rPr dirty="0"/>
              <a:t>:</a:t>
            </a:r>
          </a:p>
          <a:p>
            <a:pPr marL="535762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ultraszonikus</a:t>
            </a:r>
            <a:r>
              <a:rPr dirty="0"/>
              <a:t> </a:t>
            </a:r>
            <a:r>
              <a:rPr dirty="0" err="1"/>
              <a:t>depuratorok</a:t>
            </a:r>
            <a:endParaRPr dirty="0"/>
          </a:p>
          <a:p>
            <a:pPr marL="535762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szonikus</a:t>
            </a:r>
            <a:r>
              <a:rPr dirty="0"/>
              <a:t> </a:t>
            </a:r>
            <a:r>
              <a:rPr dirty="0" err="1"/>
              <a:t>depuratorok</a:t>
            </a:r>
            <a:endParaRPr dirty="0"/>
          </a:p>
          <a:p>
            <a:pPr marL="535762" marR="321457" indent="-160729" algn="just" defTabSz="321457">
              <a:tabLst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lézerdepuratorok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93271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Kézi műszerek"/>
          <p:cNvSpPr txBox="1">
            <a:spLocks noGrp="1"/>
          </p:cNvSpPr>
          <p:nvPr>
            <p:ph type="title"/>
          </p:nvPr>
        </p:nvSpPr>
        <p:spPr>
          <a:xfrm>
            <a:off x="952500" y="495300"/>
            <a:ext cx="10287000" cy="8888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Kézi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műszerek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8" name="Műszerek részei: a megragadást szolgáló nyél, a depurálópenge és a kettőt összekötő nyaki rész.…"/>
          <p:cNvSpPr txBox="1">
            <a:spLocks noGrp="1"/>
          </p:cNvSpPr>
          <p:nvPr>
            <p:ph type="body" idx="1"/>
          </p:nvPr>
        </p:nvSpPr>
        <p:spPr>
          <a:xfrm>
            <a:off x="952500" y="2209799"/>
            <a:ext cx="10287000" cy="3755231"/>
          </a:xfrm>
          <a:prstGeom prst="rect">
            <a:avLst/>
          </a:prstGeom>
        </p:spPr>
        <p:txBody>
          <a:bodyPr/>
          <a:lstStyle/>
          <a:p>
            <a:pPr marR="321457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Műszerek</a:t>
            </a:r>
            <a:r>
              <a:rPr dirty="0"/>
              <a:t> </a:t>
            </a:r>
            <a:r>
              <a:rPr dirty="0" err="1"/>
              <a:t>részei</a:t>
            </a:r>
            <a:r>
              <a:rPr dirty="0"/>
              <a:t>: a </a:t>
            </a:r>
            <a:r>
              <a:rPr dirty="0" err="1"/>
              <a:t>megragadást</a:t>
            </a:r>
            <a:r>
              <a:rPr dirty="0"/>
              <a:t> </a:t>
            </a:r>
            <a:r>
              <a:rPr dirty="0" err="1"/>
              <a:t>szolgáló</a:t>
            </a:r>
            <a:r>
              <a:rPr dirty="0"/>
              <a:t> </a:t>
            </a:r>
            <a:r>
              <a:rPr dirty="0" err="1"/>
              <a:t>nyél</a:t>
            </a:r>
            <a:r>
              <a:rPr dirty="0"/>
              <a:t>, a </a:t>
            </a:r>
            <a:r>
              <a:rPr dirty="0" err="1"/>
              <a:t>depurálópenge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kettőt</a:t>
            </a:r>
            <a:r>
              <a:rPr dirty="0"/>
              <a:t> </a:t>
            </a:r>
            <a:r>
              <a:rPr dirty="0" err="1"/>
              <a:t>összekötő</a:t>
            </a:r>
            <a:r>
              <a:rPr dirty="0"/>
              <a:t> </a:t>
            </a:r>
            <a:r>
              <a:rPr dirty="0" err="1"/>
              <a:t>nyaki</a:t>
            </a:r>
            <a:r>
              <a:rPr dirty="0"/>
              <a:t> </a:t>
            </a:r>
            <a:r>
              <a:rPr dirty="0" err="1"/>
              <a:t>rész</a:t>
            </a:r>
            <a:r>
              <a:rPr dirty="0"/>
              <a:t>.</a:t>
            </a:r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1303688" algn="l"/>
              </a:tabLst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dirty="0"/>
              <a:t>           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dirty="0"/>
              <a:t>                   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</a:t>
            </a:r>
          </a:p>
          <a:p>
            <a:pPr marR="321457" algn="just" defTabSz="321457"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</a:t>
            </a:r>
            <a:r>
              <a:rPr dirty="0" err="1"/>
              <a:t>penge</a:t>
            </a:r>
            <a:r>
              <a:rPr dirty="0"/>
              <a:t>        </a:t>
            </a:r>
            <a:r>
              <a:rPr dirty="0" err="1"/>
              <a:t>nyak</a:t>
            </a:r>
            <a:r>
              <a:rPr dirty="0"/>
              <a:t>                </a:t>
            </a:r>
            <a:r>
              <a:rPr dirty="0" err="1"/>
              <a:t>nyél</a:t>
            </a:r>
            <a:endParaRPr dirty="0"/>
          </a:p>
        </p:txBody>
      </p:sp>
      <p:pic>
        <p:nvPicPr>
          <p:cNvPr id="23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58" y="4087414"/>
            <a:ext cx="6170414" cy="651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9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1" name="Depurátorok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Depurátorok</a:t>
            </a:r>
          </a:p>
        </p:txBody>
      </p:sp>
      <p:sp>
        <p:nvSpPr>
          <p:cNvPr id="242" name="Formájuk: sarló, kapa, véső, reszelő…"/>
          <p:cNvSpPr txBox="1">
            <a:spLocks noGrp="1"/>
          </p:cNvSpPr>
          <p:nvPr>
            <p:ph type="body" idx="1"/>
          </p:nvPr>
        </p:nvSpPr>
        <p:spPr>
          <a:xfrm>
            <a:off x="399482" y="1825625"/>
            <a:ext cx="6325686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321457" indent="-228600" algn="l">
              <a:spcBef>
                <a:spcPts val="422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900" dirty="0" err="1">
                <a:solidFill>
                  <a:schemeClr val="tx1"/>
                </a:solidFill>
              </a:rPr>
              <a:t>Formájuk</a:t>
            </a:r>
            <a:r>
              <a:rPr lang="en-US" sz="1900" dirty="0">
                <a:solidFill>
                  <a:schemeClr val="tx1"/>
                </a:solidFill>
              </a:rPr>
              <a:t>: </a:t>
            </a:r>
            <a:r>
              <a:rPr lang="en-US" sz="1900" dirty="0" err="1">
                <a:solidFill>
                  <a:schemeClr val="tx1"/>
                </a:solidFill>
              </a:rPr>
              <a:t>sarló</a:t>
            </a:r>
            <a:r>
              <a:rPr lang="en-US" sz="1900" dirty="0">
                <a:solidFill>
                  <a:schemeClr val="tx1"/>
                </a:solidFill>
              </a:rPr>
              <a:t>, kapa, </a:t>
            </a:r>
            <a:r>
              <a:rPr lang="en-US" sz="1900" dirty="0" err="1">
                <a:solidFill>
                  <a:schemeClr val="tx1"/>
                </a:solidFill>
              </a:rPr>
              <a:t>véső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reszelő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R="321457" indent="-228600" algn="l">
              <a:spcBef>
                <a:spcPts val="422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900" dirty="0">
              <a:solidFill>
                <a:schemeClr val="tx1"/>
              </a:solidFill>
            </a:endParaRPr>
          </a:p>
          <a:p>
            <a:pPr marR="321457" indent="-228600" algn="l">
              <a:spcBef>
                <a:spcPts val="422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900" b="1" u="sng" dirty="0" err="1">
                <a:solidFill>
                  <a:schemeClr val="tx1"/>
                </a:solidFill>
              </a:rPr>
              <a:t>sarló</a:t>
            </a:r>
            <a:r>
              <a:rPr lang="en-US" sz="1900" b="1" u="sng" dirty="0">
                <a:solidFill>
                  <a:schemeClr val="tx1"/>
                </a:solidFill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</a:rPr>
              <a:t>alakú</a:t>
            </a:r>
            <a:r>
              <a:rPr lang="en-US" sz="1900" b="1" u="sng" dirty="0">
                <a:solidFill>
                  <a:schemeClr val="tx1"/>
                </a:solidFill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</a:rPr>
              <a:t>depurátor</a:t>
            </a:r>
            <a:r>
              <a:rPr lang="en-US" sz="1900" b="1" u="sng" dirty="0">
                <a:solidFill>
                  <a:schemeClr val="tx1"/>
                </a:solidFill>
              </a:rPr>
              <a:t> (sickle scalers)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R="321457" indent="-228600" algn="l">
              <a:spcBef>
                <a:spcPts val="422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900" dirty="0" err="1">
                <a:solidFill>
                  <a:schemeClr val="tx1"/>
                </a:solidFill>
              </a:rPr>
              <a:t>félkör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alakú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hegyes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végben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végződő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pengéjű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keresztmetszete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háromszög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alakú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1900" dirty="0" err="1">
                <a:solidFill>
                  <a:schemeClr val="tx1"/>
                </a:solidFill>
              </a:rPr>
              <a:t>Két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szimmetrikus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vágó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éle</a:t>
            </a:r>
            <a:r>
              <a:rPr lang="en-US" sz="1900" dirty="0">
                <a:solidFill>
                  <a:schemeClr val="tx1"/>
                </a:solidFill>
              </a:rPr>
              <a:t> van.</a:t>
            </a:r>
          </a:p>
          <a:p>
            <a:pPr marR="321457" indent="-228600" algn="l">
              <a:spcBef>
                <a:spcPts val="422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900" dirty="0">
                <a:solidFill>
                  <a:schemeClr val="tx1"/>
                </a:solidFill>
              </a:rPr>
              <a:t>.</a:t>
            </a:r>
            <a:r>
              <a:rPr lang="en-US" sz="1900" dirty="0" err="1">
                <a:solidFill>
                  <a:schemeClr val="tx1"/>
                </a:solidFill>
              </a:rPr>
              <a:t>Különböző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méretben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készítik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  <a:r>
              <a:rPr lang="en-US" sz="1900" dirty="0" err="1">
                <a:solidFill>
                  <a:schemeClr val="tx1"/>
                </a:solidFill>
              </a:rPr>
              <a:t>Vannak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erős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sebészi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célokat</a:t>
            </a:r>
            <a:r>
              <a:rPr lang="en-US" sz="1900" dirty="0">
                <a:solidFill>
                  <a:schemeClr val="tx1"/>
                </a:solidFill>
              </a:rPr>
              <a:t> is </a:t>
            </a:r>
            <a:r>
              <a:rPr lang="en-US" sz="1900" dirty="0" err="1">
                <a:solidFill>
                  <a:schemeClr val="tx1"/>
                </a:solidFill>
              </a:rPr>
              <a:t>szolgálók</a:t>
            </a:r>
            <a:r>
              <a:rPr lang="en-US" sz="1900" dirty="0">
                <a:solidFill>
                  <a:schemeClr val="tx1"/>
                </a:solidFill>
              </a:rPr>
              <a:t> (pl. Indiana University Scaler) </a:t>
            </a:r>
            <a:r>
              <a:rPr lang="en-US" sz="1900" dirty="0" err="1">
                <a:solidFill>
                  <a:schemeClr val="tx1"/>
                </a:solidFill>
              </a:rPr>
              <a:t>és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vannak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finom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kisméretű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depurátorok</a:t>
            </a:r>
            <a:r>
              <a:rPr lang="en-US" sz="1900" dirty="0">
                <a:solidFill>
                  <a:schemeClr val="tx1"/>
                </a:solidFill>
              </a:rPr>
              <a:t> is (pl. McCall scaler). </a:t>
            </a:r>
          </a:p>
          <a:p>
            <a:pPr marR="321457" indent="-228600" algn="l">
              <a:spcBef>
                <a:spcPts val="422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900" dirty="0" err="1">
                <a:solidFill>
                  <a:schemeClr val="tx1"/>
                </a:solidFill>
              </a:rPr>
              <a:t>Elsősorban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b="1" i="1" dirty="0" err="1">
                <a:solidFill>
                  <a:schemeClr val="tx1"/>
                </a:solidFill>
              </a:rPr>
              <a:t>supragingivalis</a:t>
            </a:r>
            <a:r>
              <a:rPr lang="en-US" sz="1900" b="1" i="1" dirty="0">
                <a:solidFill>
                  <a:schemeClr val="tx1"/>
                </a:solidFill>
              </a:rPr>
              <a:t> </a:t>
            </a:r>
            <a:r>
              <a:rPr lang="en-US" sz="1900" b="1" i="1" dirty="0" err="1">
                <a:solidFill>
                  <a:schemeClr val="tx1"/>
                </a:solidFill>
              </a:rPr>
              <a:t>depurálásra</a:t>
            </a:r>
            <a:r>
              <a:rPr lang="en-US" sz="1900" b="1" i="1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alkalmas</a:t>
            </a:r>
            <a:r>
              <a:rPr lang="en-US" sz="1900" dirty="0">
                <a:solidFill>
                  <a:schemeClr val="tx1"/>
                </a:solidFill>
              </a:rPr>
              <a:t>, de </a:t>
            </a:r>
            <a:r>
              <a:rPr lang="en-US" sz="1900" dirty="0" err="1">
                <a:solidFill>
                  <a:schemeClr val="tx1"/>
                </a:solidFill>
              </a:rPr>
              <a:t>fogközökben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bevezethető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az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interdentalis</a:t>
            </a:r>
            <a:r>
              <a:rPr lang="en-US" sz="1900" dirty="0">
                <a:solidFill>
                  <a:schemeClr val="tx1"/>
                </a:solidFill>
              </a:rPr>
              <a:t> papilla </a:t>
            </a:r>
            <a:r>
              <a:rPr lang="en-US" sz="1900" dirty="0" err="1">
                <a:solidFill>
                  <a:schemeClr val="tx1"/>
                </a:solidFill>
              </a:rPr>
              <a:t>alá</a:t>
            </a:r>
            <a:r>
              <a:rPr lang="en-US" sz="1900" dirty="0">
                <a:solidFill>
                  <a:schemeClr val="tx1"/>
                </a:solidFill>
              </a:rPr>
              <a:t> is. A </a:t>
            </a:r>
            <a:r>
              <a:rPr lang="en-US" sz="1900" dirty="0" err="1">
                <a:solidFill>
                  <a:schemeClr val="tx1"/>
                </a:solidFill>
              </a:rPr>
              <a:t>depurátort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az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operátor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felé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irányuló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húzó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mozgással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aktiváljuk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3" name="droppedImage.pdf" descr="droppedImage.pdf"/>
          <p:cNvPicPr>
            <a:picLocks noChangeAspect="1"/>
          </p:cNvPicPr>
          <p:nvPr/>
        </p:nvPicPr>
        <p:blipFill rotWithShape="1">
          <a:blip r:embed="rId2"/>
          <a:srcRect l="20949" r="-2" b="-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2" name="Arc 1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9" name="Rectangle 123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7" name="droppedImage.pdf" descr="droppedImage.pdf"/>
          <p:cNvPicPr>
            <a:picLocks noChangeAspect="1"/>
          </p:cNvPicPr>
          <p:nvPr/>
        </p:nvPicPr>
        <p:blipFill rotWithShape="1">
          <a:blip r:embed="rId2"/>
          <a:srcRect l="24377" r="1" b="1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50" name="Arc 125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Kapa alakú depurator (hoe scalers): mély subgingivalis depuráláskor használjuk. A depurator pengéje 90 fokos szöget zár be a nyakával. A penge 45 fokos szögben lecsapott, enyhén konvex vágóélben végződik, hogy nagyobb felülettel érintkezzen az ívelt gyökér felszínnel. A depurátort az operátor felé irányuló húzó mozgással aktiváljuk.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05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500" b="1" i="1">
                <a:solidFill>
                  <a:schemeClr val="tx1"/>
                </a:solidFill>
              </a:rPr>
              <a:t>Kapa alakú depurator (hoe scalers):</a:t>
            </a:r>
            <a:r>
              <a:rPr lang="en-US" sz="2500">
                <a:solidFill>
                  <a:schemeClr val="tx1"/>
                </a:solidFill>
              </a:rPr>
              <a:t> 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500">
                <a:solidFill>
                  <a:schemeClr val="tx1"/>
                </a:solidFill>
              </a:rPr>
              <a:t>mély </a:t>
            </a:r>
            <a:r>
              <a:rPr lang="en-US" sz="2500" b="1" i="1">
                <a:solidFill>
                  <a:schemeClr val="tx1"/>
                </a:solidFill>
              </a:rPr>
              <a:t>subgingivalis depuráláskor használjuk</a:t>
            </a:r>
            <a:r>
              <a:rPr lang="en-US" sz="2500">
                <a:solidFill>
                  <a:schemeClr val="tx1"/>
                </a:solidFill>
              </a:rPr>
              <a:t>. 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500">
                <a:solidFill>
                  <a:schemeClr val="tx1"/>
                </a:solidFill>
              </a:rPr>
              <a:t>A depurator pengéje 90 fokos szöget zár be a nyakával. A penge 45 fokos szögben lecsapott, enyhén konvex vágóélben végződik, hogy nagyobb felülettel érintkezzen az ívelt gyökér felszínnel. A depurátort az operátor felé irányuló húzó mozgással aktiváljuk.</a:t>
            </a:r>
          </a:p>
        </p:txBody>
      </p:sp>
    </p:spTree>
    <p:extLst>
      <p:ext uri="{BB962C8B-B14F-4D97-AF65-F5344CB8AC3E}">
        <p14:creationId xmlns:p14="http://schemas.microsoft.com/office/powerpoint/2010/main" val="9159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arodontalis véső depurator: Nagyon szorosan álló interdentalis fogközök tisztítására használjuk.…"/>
          <p:cNvSpPr txBox="1">
            <a:spLocks noGrp="1"/>
          </p:cNvSpPr>
          <p:nvPr>
            <p:ph type="body" idx="1"/>
          </p:nvPr>
        </p:nvSpPr>
        <p:spPr>
          <a:xfrm>
            <a:off x="1286934" y="800100"/>
            <a:ext cx="9618132" cy="351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b="1" i="1" dirty="0" err="1">
                <a:solidFill>
                  <a:schemeClr val="tx1"/>
                </a:solidFill>
              </a:rPr>
              <a:t>Parodontalis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véső</a:t>
            </a:r>
            <a:r>
              <a:rPr lang="en-US" sz="2800" b="1" i="1" dirty="0">
                <a:solidFill>
                  <a:schemeClr val="tx1"/>
                </a:solidFill>
              </a:rPr>
              <a:t> depurator: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600"/>
              </a:spcAft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 err="1">
                <a:solidFill>
                  <a:schemeClr val="tx1"/>
                </a:solidFill>
              </a:rPr>
              <a:t>Nagyon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szorosan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álló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interdentalis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fogközök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tisztítására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használjuk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214305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err="1">
                <a:solidFill>
                  <a:schemeClr val="tx1"/>
                </a:solidFill>
              </a:rPr>
              <a:t>dupla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végű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kéziműszer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egyik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végén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egyenes</a:t>
            </a:r>
            <a:r>
              <a:rPr lang="en-US" sz="2800" dirty="0">
                <a:solidFill>
                  <a:schemeClr val="tx1"/>
                </a:solidFill>
              </a:rPr>
              <a:t>, a </a:t>
            </a:r>
            <a:r>
              <a:rPr lang="en-US" sz="2800" dirty="0" err="1">
                <a:solidFill>
                  <a:schemeClr val="tx1"/>
                </a:solidFill>
              </a:rPr>
              <a:t>másik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végén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hajlított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véső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található</a:t>
            </a:r>
            <a:r>
              <a:rPr lang="en-US" sz="2800" dirty="0">
                <a:solidFill>
                  <a:schemeClr val="tx1"/>
                </a:solidFill>
              </a:rPr>
              <a:t>. A </a:t>
            </a:r>
            <a:r>
              <a:rPr lang="en-US" sz="2800" dirty="0" err="1">
                <a:solidFill>
                  <a:schemeClr val="tx1"/>
                </a:solidFill>
              </a:rPr>
              <a:t>pengéje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enyhén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hajlított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és</a:t>
            </a:r>
            <a:r>
              <a:rPr lang="en-US" sz="2800" dirty="0">
                <a:solidFill>
                  <a:schemeClr val="tx1"/>
                </a:solidFill>
              </a:rPr>
              <a:t> 45 </a:t>
            </a:r>
            <a:r>
              <a:rPr lang="en-US" sz="2800" dirty="0" err="1">
                <a:solidFill>
                  <a:schemeClr val="tx1"/>
                </a:solidFill>
              </a:rPr>
              <a:t>fokos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szögben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lecsapott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egyenes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élben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végződik</a:t>
            </a:r>
            <a:r>
              <a:rPr lang="en-US" sz="2800" dirty="0">
                <a:solidFill>
                  <a:schemeClr val="tx1"/>
                </a:solidFill>
              </a:rPr>
              <a:t>. A </a:t>
            </a:r>
            <a:r>
              <a:rPr lang="en-US" sz="2800" dirty="0" err="1">
                <a:solidFill>
                  <a:schemeClr val="tx1"/>
                </a:solidFill>
              </a:rPr>
              <a:t>depurátort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fogra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kifejtett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nyomás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mellett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toló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mozgással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aktiváljuk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5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026" y="4674446"/>
            <a:ext cx="6096002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40621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Küretek"/>
          <p:cNvSpPr txBox="1">
            <a:spLocks noGrp="1"/>
          </p:cNvSpPr>
          <p:nvPr>
            <p:ph type="title"/>
          </p:nvPr>
        </p:nvSpPr>
        <p:spPr>
          <a:xfrm>
            <a:off x="952500" y="348258"/>
            <a:ext cx="4362450" cy="102334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Küretek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4" name="A curette-kanalak húzás és nyomás révén is aktiválhatók. Legvékonyabb műszerek, elsősorban subgingivalis használatra készültek.…"/>
          <p:cNvSpPr txBox="1">
            <a:spLocks noGrp="1"/>
          </p:cNvSpPr>
          <p:nvPr>
            <p:ph type="body" idx="1"/>
          </p:nvPr>
        </p:nvSpPr>
        <p:spPr>
          <a:xfrm>
            <a:off x="952500" y="1830586"/>
            <a:ext cx="10287000" cy="46791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sz="844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21457" algn="just" defTabSz="321457">
              <a:spcBef>
                <a:spcPts val="422"/>
              </a:spcBef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curette-</a:t>
            </a:r>
            <a:r>
              <a:rPr dirty="0" err="1"/>
              <a:t>kanalak</a:t>
            </a:r>
            <a:r>
              <a:rPr dirty="0"/>
              <a:t> </a:t>
            </a:r>
            <a:r>
              <a:rPr dirty="0" err="1"/>
              <a:t>húzás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nyomás</a:t>
            </a:r>
            <a:r>
              <a:rPr dirty="0"/>
              <a:t> </a:t>
            </a:r>
            <a:r>
              <a:rPr dirty="0" err="1"/>
              <a:t>révén</a:t>
            </a:r>
            <a:r>
              <a:rPr dirty="0"/>
              <a:t> is </a:t>
            </a:r>
            <a:r>
              <a:rPr dirty="0" err="1"/>
              <a:t>aktiválhatók</a:t>
            </a:r>
            <a:r>
              <a:rPr dirty="0"/>
              <a:t>. </a:t>
            </a:r>
            <a:r>
              <a:rPr dirty="0" err="1"/>
              <a:t>Legvékonyabb</a:t>
            </a:r>
            <a:r>
              <a:rPr dirty="0"/>
              <a:t> </a:t>
            </a:r>
            <a:r>
              <a:rPr dirty="0" err="1"/>
              <a:t>műszerek</a:t>
            </a:r>
            <a:r>
              <a:rPr dirty="0"/>
              <a:t>, </a:t>
            </a:r>
            <a:r>
              <a:rPr dirty="0" err="1"/>
              <a:t>elsősorban</a:t>
            </a:r>
            <a:r>
              <a:rPr b="1" i="1" dirty="0">
                <a:solidFill>
                  <a:srgbClr val="561029"/>
                </a:solidFill>
              </a:rPr>
              <a:t> </a:t>
            </a:r>
            <a:r>
              <a:rPr b="1" i="1" dirty="0" err="1">
                <a:solidFill>
                  <a:srgbClr val="561029"/>
                </a:solidFill>
              </a:rPr>
              <a:t>subgingivalis</a:t>
            </a:r>
            <a:r>
              <a:rPr b="1" i="1" dirty="0">
                <a:solidFill>
                  <a:srgbClr val="561029"/>
                </a:solidFill>
              </a:rPr>
              <a:t> </a:t>
            </a:r>
            <a:r>
              <a:rPr dirty="0" err="1"/>
              <a:t>használatra</a:t>
            </a:r>
            <a:r>
              <a:rPr dirty="0"/>
              <a:t> </a:t>
            </a:r>
            <a:r>
              <a:rPr dirty="0" err="1"/>
              <a:t>készültek</a:t>
            </a:r>
            <a:r>
              <a:rPr dirty="0"/>
              <a:t>.</a:t>
            </a:r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Univerzális</a:t>
            </a:r>
            <a:r>
              <a:rPr dirty="0"/>
              <a:t> </a:t>
            </a:r>
            <a:r>
              <a:rPr dirty="0" err="1"/>
              <a:t>küret</a:t>
            </a:r>
            <a:r>
              <a:rPr dirty="0"/>
              <a:t>: </a:t>
            </a:r>
          </a:p>
          <a:p>
            <a:pPr marR="321457" algn="just" defTabSz="321457">
              <a:spcBef>
                <a:spcPts val="422"/>
              </a:spcBef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Lapos</a:t>
            </a:r>
            <a:r>
              <a:rPr dirty="0"/>
              <a:t>, </a:t>
            </a:r>
            <a:r>
              <a:rPr dirty="0" err="1"/>
              <a:t>kanál</a:t>
            </a:r>
            <a:r>
              <a:rPr dirty="0"/>
              <a:t> </a:t>
            </a:r>
            <a:r>
              <a:rPr dirty="0" err="1"/>
              <a:t>alakú</a:t>
            </a:r>
            <a:r>
              <a:rPr dirty="0"/>
              <a:t>, </a:t>
            </a:r>
            <a:r>
              <a:rPr dirty="0" err="1"/>
              <a:t>tompa</a:t>
            </a:r>
            <a:r>
              <a:rPr dirty="0"/>
              <a:t>, </a:t>
            </a:r>
            <a:r>
              <a:rPr dirty="0" err="1"/>
              <a:t>legömbölyített</a:t>
            </a:r>
            <a:r>
              <a:rPr dirty="0"/>
              <a:t> </a:t>
            </a:r>
            <a:r>
              <a:rPr dirty="0" err="1"/>
              <a:t>hegyben</a:t>
            </a:r>
            <a:r>
              <a:rPr dirty="0"/>
              <a:t> </a:t>
            </a:r>
            <a:r>
              <a:rPr dirty="0" err="1"/>
              <a:t>végződő</a:t>
            </a:r>
            <a:r>
              <a:rPr dirty="0"/>
              <a:t> </a:t>
            </a:r>
            <a:r>
              <a:rPr dirty="0" err="1"/>
              <a:t>műszer</a:t>
            </a:r>
            <a:r>
              <a:rPr dirty="0"/>
              <a:t>. A </a:t>
            </a:r>
            <a:r>
              <a:rPr dirty="0" err="1"/>
              <a:t>műszer</a:t>
            </a:r>
            <a:r>
              <a:rPr dirty="0"/>
              <a:t> </a:t>
            </a:r>
            <a:r>
              <a:rPr dirty="0" err="1"/>
              <a:t>pengéje</a:t>
            </a:r>
            <a:r>
              <a:rPr dirty="0"/>
              <a:t> </a:t>
            </a:r>
            <a:r>
              <a:rPr dirty="0" err="1"/>
              <a:t>egyik</a:t>
            </a:r>
            <a:r>
              <a:rPr dirty="0"/>
              <a:t> </a:t>
            </a:r>
            <a:r>
              <a:rPr dirty="0" err="1"/>
              <a:t>irányban</a:t>
            </a:r>
            <a:r>
              <a:rPr dirty="0"/>
              <a:t> </a:t>
            </a:r>
            <a:r>
              <a:rPr dirty="0" err="1"/>
              <a:t>görbült</a:t>
            </a:r>
            <a:r>
              <a:rPr dirty="0"/>
              <a:t>. A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keresztmetszete</a:t>
            </a:r>
            <a:r>
              <a:rPr dirty="0"/>
              <a:t> </a:t>
            </a:r>
            <a:r>
              <a:rPr dirty="0" err="1"/>
              <a:t>félkör</a:t>
            </a:r>
            <a:r>
              <a:rPr dirty="0"/>
              <a:t>. A </a:t>
            </a:r>
            <a:r>
              <a:rPr dirty="0" err="1"/>
              <a:t>facialis</a:t>
            </a:r>
            <a:r>
              <a:rPr dirty="0"/>
              <a:t> </a:t>
            </a:r>
            <a:r>
              <a:rPr dirty="0" err="1"/>
              <a:t>felszíne</a:t>
            </a:r>
            <a:r>
              <a:rPr dirty="0"/>
              <a:t> 90 </a:t>
            </a:r>
            <a:r>
              <a:rPr dirty="0" err="1"/>
              <a:t>fokos</a:t>
            </a:r>
            <a:r>
              <a:rPr dirty="0"/>
              <a:t> </a:t>
            </a:r>
            <a:r>
              <a:rPr dirty="0" err="1"/>
              <a:t>szöget</a:t>
            </a:r>
            <a:r>
              <a:rPr dirty="0"/>
              <a:t> </a:t>
            </a:r>
            <a:r>
              <a:rPr dirty="0" err="1"/>
              <a:t>zár</a:t>
            </a:r>
            <a:r>
              <a:rPr dirty="0"/>
              <a:t> be a </a:t>
            </a:r>
            <a:r>
              <a:rPr dirty="0" err="1"/>
              <a:t>terminális</a:t>
            </a:r>
            <a:r>
              <a:rPr dirty="0"/>
              <a:t> </a:t>
            </a:r>
            <a:r>
              <a:rPr dirty="0" err="1"/>
              <a:t>nyakkal</a:t>
            </a:r>
            <a:r>
              <a:rPr dirty="0"/>
              <a:t>. </a:t>
            </a:r>
            <a:r>
              <a:rPr dirty="0" err="1"/>
              <a:t>Mindkét</a:t>
            </a:r>
            <a:r>
              <a:rPr dirty="0"/>
              <a:t> </a:t>
            </a:r>
            <a:r>
              <a:rPr dirty="0" err="1"/>
              <a:t>éle</a:t>
            </a:r>
            <a:r>
              <a:rPr dirty="0"/>
              <a:t> </a:t>
            </a:r>
            <a:r>
              <a:rPr dirty="0" err="1"/>
              <a:t>működő</a:t>
            </a:r>
            <a:r>
              <a:rPr dirty="0"/>
              <a:t> </a:t>
            </a:r>
            <a:r>
              <a:rPr dirty="0" err="1"/>
              <a:t>él</a:t>
            </a:r>
            <a:r>
              <a:rPr dirty="0"/>
              <a:t>. A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hossza</a:t>
            </a:r>
            <a:r>
              <a:rPr dirty="0"/>
              <a:t> 7-9 mm, </a:t>
            </a:r>
            <a:r>
              <a:rPr dirty="0" err="1"/>
              <a:t>depurálásra</a:t>
            </a:r>
            <a:r>
              <a:rPr dirty="0"/>
              <a:t> </a:t>
            </a:r>
            <a:r>
              <a:rPr dirty="0" err="1"/>
              <a:t>azonban</a:t>
            </a:r>
            <a:r>
              <a:rPr dirty="0"/>
              <a:t>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utolsó</a:t>
            </a:r>
            <a:r>
              <a:rPr dirty="0"/>
              <a:t> 3-4 mm-t </a:t>
            </a:r>
            <a:r>
              <a:rPr dirty="0" err="1"/>
              <a:t>használjuk</a:t>
            </a:r>
            <a:r>
              <a:rPr dirty="0"/>
              <a:t>. </a:t>
            </a:r>
            <a:r>
              <a:rPr dirty="0" err="1"/>
              <a:t>Különböző</a:t>
            </a:r>
            <a:r>
              <a:rPr dirty="0"/>
              <a:t> </a:t>
            </a:r>
            <a:r>
              <a:rPr dirty="0" err="1"/>
              <a:t>méretben</a:t>
            </a:r>
            <a:r>
              <a:rPr dirty="0"/>
              <a:t> </a:t>
            </a:r>
            <a:r>
              <a:rPr dirty="0" err="1"/>
              <a:t>vannak</a:t>
            </a:r>
            <a:r>
              <a:rPr dirty="0"/>
              <a:t> </a:t>
            </a:r>
            <a:r>
              <a:rPr dirty="0" err="1"/>
              <a:t>forgalomban</a:t>
            </a:r>
            <a:r>
              <a:rPr dirty="0"/>
              <a:t>. </a:t>
            </a:r>
            <a:r>
              <a:rPr dirty="0" err="1"/>
              <a:t>Alkalmasak</a:t>
            </a:r>
            <a:r>
              <a:rPr dirty="0"/>
              <a:t> </a:t>
            </a:r>
            <a:r>
              <a:rPr b="1" i="1" dirty="0">
                <a:solidFill>
                  <a:srgbClr val="831100"/>
                </a:solidFill>
              </a:rPr>
              <a:t>supra- </a:t>
            </a:r>
            <a:r>
              <a:rPr b="1" i="1" dirty="0" err="1">
                <a:solidFill>
                  <a:srgbClr val="831100"/>
                </a:solidFill>
              </a:rPr>
              <a:t>és</a:t>
            </a:r>
            <a:r>
              <a:rPr b="1" i="1" dirty="0">
                <a:solidFill>
                  <a:srgbClr val="831100"/>
                </a:solidFill>
              </a:rPr>
              <a:t> </a:t>
            </a:r>
            <a:r>
              <a:rPr b="1" i="1" dirty="0" err="1">
                <a:solidFill>
                  <a:srgbClr val="831100"/>
                </a:solidFill>
              </a:rPr>
              <a:t>subgingivalis</a:t>
            </a:r>
            <a:r>
              <a:rPr b="1" i="1" dirty="0">
                <a:solidFill>
                  <a:srgbClr val="831100"/>
                </a:solidFill>
              </a:rPr>
              <a:t> </a:t>
            </a:r>
            <a:r>
              <a:rPr b="1" i="1" dirty="0" err="1">
                <a:solidFill>
                  <a:srgbClr val="831100"/>
                </a:solidFill>
              </a:rPr>
              <a:t>depurálásra</a:t>
            </a:r>
            <a:r>
              <a:rPr b="1" i="1" dirty="0">
                <a:solidFill>
                  <a:srgbClr val="831100"/>
                </a:solidFill>
              </a:rPr>
              <a:t> </a:t>
            </a:r>
            <a:r>
              <a:rPr b="1" i="1" dirty="0" err="1">
                <a:solidFill>
                  <a:srgbClr val="831100"/>
                </a:solidFill>
              </a:rPr>
              <a:t>és</a:t>
            </a:r>
            <a:r>
              <a:rPr b="1" i="1" dirty="0">
                <a:solidFill>
                  <a:srgbClr val="831100"/>
                </a:solidFill>
              </a:rPr>
              <a:t> </a:t>
            </a:r>
            <a:r>
              <a:rPr b="1" i="1" dirty="0" err="1">
                <a:solidFill>
                  <a:srgbClr val="831100"/>
                </a:solidFill>
              </a:rPr>
              <a:t>gyökérsimításra</a:t>
            </a:r>
            <a:r>
              <a:rPr b="1" i="1" dirty="0">
                <a:solidFill>
                  <a:srgbClr val="831100"/>
                </a:solidFill>
              </a:rPr>
              <a:t>, </a:t>
            </a:r>
            <a:r>
              <a:rPr b="1" i="1" dirty="0" err="1">
                <a:solidFill>
                  <a:srgbClr val="831100"/>
                </a:solidFill>
              </a:rPr>
              <a:t>valamint</a:t>
            </a:r>
            <a:r>
              <a:rPr b="1" i="1" dirty="0">
                <a:solidFill>
                  <a:srgbClr val="831100"/>
                </a:solidFill>
              </a:rPr>
              <a:t> </a:t>
            </a:r>
            <a:r>
              <a:rPr b="1" i="1" dirty="0" err="1">
                <a:solidFill>
                  <a:srgbClr val="831100"/>
                </a:solidFill>
              </a:rPr>
              <a:t>tasak</a:t>
            </a:r>
            <a:r>
              <a:rPr b="1" i="1" dirty="0">
                <a:solidFill>
                  <a:srgbClr val="831100"/>
                </a:solidFill>
              </a:rPr>
              <a:t> </a:t>
            </a:r>
            <a:r>
              <a:rPr b="1" i="1" dirty="0" err="1">
                <a:solidFill>
                  <a:srgbClr val="831100"/>
                </a:solidFill>
              </a:rPr>
              <a:t>kürettálására</a:t>
            </a:r>
            <a:r>
              <a:rPr b="1" i="1" dirty="0">
                <a:solidFill>
                  <a:srgbClr val="831100"/>
                </a:solidFill>
              </a:rPr>
              <a:t>.</a:t>
            </a:r>
            <a:r>
              <a:rPr dirty="0"/>
              <a:t> </a:t>
            </a:r>
            <a:r>
              <a:rPr dirty="0" err="1"/>
              <a:t>Gyakran</a:t>
            </a:r>
            <a:r>
              <a:rPr dirty="0"/>
              <a:t> </a:t>
            </a:r>
            <a:r>
              <a:rPr dirty="0" err="1"/>
              <a:t>használják</a:t>
            </a:r>
            <a:r>
              <a:rPr dirty="0"/>
              <a:t> </a:t>
            </a:r>
            <a:r>
              <a:rPr dirty="0" err="1"/>
              <a:t>parodontalis</a:t>
            </a:r>
            <a:r>
              <a:rPr dirty="0"/>
              <a:t> </a:t>
            </a:r>
            <a:r>
              <a:rPr dirty="0" err="1"/>
              <a:t>műtéti</a:t>
            </a:r>
            <a:r>
              <a:rPr dirty="0"/>
              <a:t> </a:t>
            </a:r>
            <a:r>
              <a:rPr dirty="0" err="1"/>
              <a:t>feltárás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. A </a:t>
            </a:r>
            <a:r>
              <a:rPr dirty="0" err="1"/>
              <a:t>műszert</a:t>
            </a:r>
            <a:r>
              <a:rPr dirty="0"/>
              <a:t> a </a:t>
            </a:r>
            <a:r>
              <a:rPr dirty="0" err="1"/>
              <a:t>fogra</a:t>
            </a:r>
            <a:r>
              <a:rPr dirty="0"/>
              <a:t> </a:t>
            </a:r>
            <a:r>
              <a:rPr dirty="0" err="1"/>
              <a:t>kifejtett</a:t>
            </a:r>
            <a:r>
              <a:rPr dirty="0"/>
              <a:t> </a:t>
            </a:r>
            <a:r>
              <a:rPr dirty="0" err="1"/>
              <a:t>közepes</a:t>
            </a:r>
            <a:r>
              <a:rPr dirty="0"/>
              <a:t> </a:t>
            </a:r>
            <a:r>
              <a:rPr dirty="0" err="1"/>
              <a:t>nyomás</a:t>
            </a:r>
            <a:r>
              <a:rPr dirty="0"/>
              <a:t> </a:t>
            </a:r>
            <a:r>
              <a:rPr dirty="0" err="1"/>
              <a:t>mellett</a:t>
            </a:r>
            <a:r>
              <a:rPr dirty="0"/>
              <a:t> </a:t>
            </a:r>
            <a:r>
              <a:rPr dirty="0" err="1"/>
              <a:t>húzó</a:t>
            </a:r>
            <a:r>
              <a:rPr dirty="0"/>
              <a:t> </a:t>
            </a:r>
            <a:r>
              <a:rPr dirty="0" err="1"/>
              <a:t>mozgással</a:t>
            </a:r>
            <a:r>
              <a:rPr dirty="0"/>
              <a:t> </a:t>
            </a:r>
            <a:r>
              <a:rPr dirty="0" err="1"/>
              <a:t>aktiváljuk</a:t>
            </a:r>
            <a:r>
              <a:rPr dirty="0"/>
              <a:t>. </a:t>
            </a:r>
          </a:p>
        </p:txBody>
      </p:sp>
      <p:pic>
        <p:nvPicPr>
          <p:cNvPr id="25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70" y="2678311"/>
            <a:ext cx="5482828" cy="39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432" y="116086"/>
            <a:ext cx="2303859" cy="1794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66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elületspecifikus küretek - Gracey–féle küret kanalak:"/>
          <p:cNvSpPr txBox="1">
            <a:spLocks noGrp="1"/>
          </p:cNvSpPr>
          <p:nvPr>
            <p:ph type="title"/>
          </p:nvPr>
        </p:nvSpPr>
        <p:spPr>
          <a:xfrm>
            <a:off x="2015133" y="616149"/>
            <a:ext cx="7715250" cy="130373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109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>
                <a:solidFill>
                  <a:srgbClr val="000000"/>
                </a:solidFill>
              </a:rPr>
              <a:t>Felületspecifikus küretek - Gracey–féle küret kanalak</a:t>
            </a:r>
            <a:r>
              <a:rPr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59" name="Dr. C.H. Gracey az 1930-as években Michigenben dolgozta ki a felületspecifikus depuráló rendszerét. A Gracey-küret jellemzői:…"/>
          <p:cNvSpPr txBox="1">
            <a:spLocks noGrp="1"/>
          </p:cNvSpPr>
          <p:nvPr>
            <p:ph type="body" idx="1"/>
          </p:nvPr>
        </p:nvSpPr>
        <p:spPr>
          <a:xfrm>
            <a:off x="952500" y="2533650"/>
            <a:ext cx="102870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Dr. C.H. Gracey az 1930-as években Michigenben dolgozta ki a felületspecifikus depuráló rendszerét. </a:t>
            </a:r>
            <a:r>
              <a:rPr i="1"/>
              <a:t>A Gracey-küret jellemzői:</a:t>
            </a:r>
          </a:p>
          <a:p>
            <a:pPr marL="991160" marR="321457" indent="-160729" algn="just" defTabSz="321457">
              <a:tabLst>
                <a:tab pos="250022" algn="l"/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	felszínspecifikus küretek</a:t>
            </a:r>
          </a:p>
          <a:p>
            <a:pPr marL="991160" marR="321457" indent="-160729" algn="just" defTabSz="321457">
              <a:tabLst>
                <a:tab pos="250022" algn="l"/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	csak egy működő pengeél</a:t>
            </a:r>
          </a:p>
          <a:p>
            <a:pPr marL="991160" marR="321457" indent="-160729" algn="just" defTabSz="321457">
              <a:tabLst>
                <a:tab pos="250022" algn="l"/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	a penge két síkban hajlított</a:t>
            </a:r>
          </a:p>
          <a:p>
            <a:pPr marL="989820" marR="321457" indent="-159389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	a penge működő éle lefelé néz</a:t>
            </a:r>
          </a:p>
        </p:txBody>
      </p:sp>
    </p:spTree>
    <p:extLst>
      <p:ext uri="{BB962C8B-B14F-4D97-AF65-F5344CB8AC3E}">
        <p14:creationId xmlns:p14="http://schemas.microsoft.com/office/powerpoint/2010/main" val="35946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racey–féle küret kanalak:"/>
          <p:cNvSpPr txBox="1">
            <a:spLocks noGrp="1"/>
          </p:cNvSpPr>
          <p:nvPr>
            <p:ph type="title"/>
          </p:nvPr>
        </p:nvSpPr>
        <p:spPr>
          <a:xfrm>
            <a:off x="952500" y="361950"/>
            <a:ext cx="10287000" cy="69175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109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>
                <a:solidFill>
                  <a:srgbClr val="000000"/>
                </a:solidFill>
              </a:rPr>
              <a:t>Gracey–</a:t>
            </a:r>
            <a:r>
              <a:rPr b="1" i="1" dirty="0" err="1">
                <a:solidFill>
                  <a:srgbClr val="000000"/>
                </a:solidFill>
              </a:rPr>
              <a:t>féle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000000"/>
                </a:solidFill>
              </a:rPr>
              <a:t>küret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000000"/>
                </a:solidFill>
              </a:rPr>
              <a:t>kanalak</a:t>
            </a:r>
            <a:r>
              <a:rPr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62" name="A metszőfogak depurálására szolgál.…"/>
          <p:cNvSpPr txBox="1">
            <a:spLocks noGrp="1"/>
          </p:cNvSpPr>
          <p:nvPr>
            <p:ph type="body" idx="1"/>
          </p:nvPr>
        </p:nvSpPr>
        <p:spPr>
          <a:xfrm>
            <a:off x="2238375" y="1241226"/>
            <a:ext cx="7715250" cy="472380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metszőfogak</a:t>
            </a:r>
            <a:r>
              <a:rPr dirty="0"/>
              <a:t> </a:t>
            </a:r>
            <a:r>
              <a:rPr dirty="0" err="1"/>
              <a:t>depurálására</a:t>
            </a:r>
            <a:r>
              <a:rPr dirty="0"/>
              <a:t> </a:t>
            </a:r>
            <a:r>
              <a:rPr dirty="0" err="1"/>
              <a:t>szolgál</a:t>
            </a:r>
            <a:r>
              <a:rPr dirty="0"/>
              <a:t>.</a:t>
            </a:r>
          </a:p>
          <a:p>
            <a:pPr marR="321457" algn="just" defTabSz="321457">
              <a:spcBef>
                <a:spcPts val="422"/>
              </a:spcBef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                             1-2 Gracey-</a:t>
            </a:r>
            <a:r>
              <a:rPr dirty="0" err="1"/>
              <a:t>küret</a:t>
            </a:r>
            <a:endParaRPr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3-4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depurálására</a:t>
            </a:r>
            <a:r>
              <a:rPr dirty="0"/>
              <a:t> </a:t>
            </a:r>
            <a:r>
              <a:rPr dirty="0" err="1"/>
              <a:t>szolgál</a:t>
            </a:r>
            <a:r>
              <a:rPr dirty="0"/>
              <a:t>.</a:t>
            </a:r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                             3-4 Gracey-</a:t>
            </a:r>
            <a:r>
              <a:rPr dirty="0" err="1"/>
              <a:t>küret</a:t>
            </a:r>
            <a:endParaRPr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frontfogak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praemolaris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felszíneinek</a:t>
            </a:r>
            <a:r>
              <a:rPr dirty="0"/>
              <a:t> </a:t>
            </a:r>
            <a:r>
              <a:rPr dirty="0" err="1"/>
              <a:t>deprálására</a:t>
            </a:r>
            <a:r>
              <a:rPr dirty="0"/>
              <a:t> </a:t>
            </a:r>
            <a:r>
              <a:rPr dirty="0" err="1"/>
              <a:t>szolgál</a:t>
            </a:r>
            <a:r>
              <a:rPr dirty="0"/>
              <a:t>.</a:t>
            </a:r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                           5-6 Gracey-</a:t>
            </a:r>
            <a:r>
              <a:rPr dirty="0" err="1"/>
              <a:t>küret</a:t>
            </a:r>
            <a:endParaRPr dirty="0"/>
          </a:p>
        </p:txBody>
      </p:sp>
      <p:pic>
        <p:nvPicPr>
          <p:cNvPr id="26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14500"/>
            <a:ext cx="5831086" cy="37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8" y="3009305"/>
            <a:ext cx="5768578" cy="39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672" y="4714875"/>
            <a:ext cx="5795367" cy="39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5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raemolarisok és molaris fogak buccális és oralis felszíneinek depurálására szolgálnak.…"/>
          <p:cNvSpPr txBox="1">
            <a:spLocks noGrp="1"/>
          </p:cNvSpPr>
          <p:nvPr>
            <p:ph type="body" idx="1"/>
          </p:nvPr>
        </p:nvSpPr>
        <p:spPr>
          <a:xfrm>
            <a:off x="1638300" y="759022"/>
            <a:ext cx="9277350" cy="57941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Praemolarisok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molaris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buccális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oralis</a:t>
            </a:r>
            <a:r>
              <a:rPr dirty="0"/>
              <a:t> </a:t>
            </a:r>
            <a:r>
              <a:rPr dirty="0" err="1"/>
              <a:t>felszíneinek</a:t>
            </a:r>
            <a:r>
              <a:rPr dirty="0"/>
              <a:t> </a:t>
            </a:r>
            <a:r>
              <a:rPr dirty="0" err="1"/>
              <a:t>depurálására</a:t>
            </a:r>
            <a:r>
              <a:rPr dirty="0"/>
              <a:t> </a:t>
            </a:r>
            <a:r>
              <a:rPr dirty="0" err="1"/>
              <a:t>szolgálnak</a:t>
            </a:r>
            <a:r>
              <a:rPr dirty="0"/>
              <a:t>.</a:t>
            </a:r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7-8 Gracey-</a:t>
            </a:r>
            <a:r>
              <a:rPr dirty="0" err="1"/>
              <a:t>küret</a:t>
            </a: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9-10 Gracey-</a:t>
            </a:r>
            <a:r>
              <a:rPr dirty="0" err="1"/>
              <a:t>küret</a:t>
            </a:r>
            <a:endParaRPr lang="hu-HU"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Praemulárisok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molaris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mesialis</a:t>
            </a:r>
            <a:r>
              <a:rPr dirty="0"/>
              <a:t> </a:t>
            </a:r>
            <a:r>
              <a:rPr dirty="0" err="1"/>
              <a:t>felszíneinek</a:t>
            </a:r>
            <a:r>
              <a:rPr dirty="0"/>
              <a:t> </a:t>
            </a:r>
            <a:r>
              <a:rPr dirty="0" err="1"/>
              <a:t>depulárására</a:t>
            </a:r>
            <a:r>
              <a:rPr dirty="0"/>
              <a:t> </a:t>
            </a:r>
            <a:r>
              <a:rPr dirty="0" err="1"/>
              <a:t>szolgál</a:t>
            </a:r>
            <a:r>
              <a:rPr dirty="0"/>
              <a:t>.</a:t>
            </a:r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11-12 Gracey-</a:t>
            </a:r>
            <a:r>
              <a:rPr dirty="0" err="1"/>
              <a:t>küret</a:t>
            </a:r>
            <a:endParaRPr lang="hu-HU"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Praemulárisok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molaris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distalis </a:t>
            </a:r>
            <a:r>
              <a:rPr dirty="0" err="1"/>
              <a:t>felszíneinek</a:t>
            </a:r>
            <a:r>
              <a:rPr dirty="0"/>
              <a:t> </a:t>
            </a:r>
            <a:r>
              <a:rPr dirty="0" err="1"/>
              <a:t>depulárására</a:t>
            </a:r>
            <a:r>
              <a:rPr dirty="0"/>
              <a:t> </a:t>
            </a:r>
            <a:r>
              <a:rPr dirty="0" err="1"/>
              <a:t>szolgál</a:t>
            </a:r>
            <a:r>
              <a:rPr dirty="0"/>
              <a:t>.</a:t>
            </a:r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13-14 Gracey-</a:t>
            </a:r>
            <a:r>
              <a:rPr dirty="0" err="1"/>
              <a:t>küret</a:t>
            </a:r>
            <a:endParaRPr dirty="0"/>
          </a:p>
        </p:txBody>
      </p:sp>
      <p:pic>
        <p:nvPicPr>
          <p:cNvPr id="26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49" y="1419821"/>
            <a:ext cx="5723930" cy="45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49" y="2451200"/>
            <a:ext cx="5607844" cy="446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781" y="3920133"/>
            <a:ext cx="5786438" cy="37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781" y="5268516"/>
            <a:ext cx="5777508" cy="39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03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Ma már létezik a G-15-16, és a G-17-18 műszerek is. Ezek abban különböznek a G-11-12, ill. G-13-14 műszerektől, hogy a terminalis nyaki hajlási szöge meredekebb, és így jobban lehet velük a retromolaris területen depurálni.…"/>
          <p:cNvSpPr txBox="1">
            <a:spLocks noGrp="1"/>
          </p:cNvSpPr>
          <p:nvPr>
            <p:ph type="body" idx="1"/>
          </p:nvPr>
        </p:nvSpPr>
        <p:spPr>
          <a:xfrm>
            <a:off x="2238375" y="1176933"/>
            <a:ext cx="7715250" cy="49023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Ma </a:t>
            </a:r>
            <a:r>
              <a:rPr dirty="0" err="1">
                <a:solidFill>
                  <a:srgbClr val="000000"/>
                </a:solidFill>
              </a:rPr>
              <a:t>már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létezik</a:t>
            </a:r>
            <a:r>
              <a:rPr dirty="0">
                <a:solidFill>
                  <a:srgbClr val="000000"/>
                </a:solidFill>
              </a:rPr>
              <a:t> a G-15-16, </a:t>
            </a:r>
            <a:r>
              <a:rPr dirty="0" err="1">
                <a:solidFill>
                  <a:srgbClr val="000000"/>
                </a:solidFill>
              </a:rPr>
              <a:t>és</a:t>
            </a:r>
            <a:r>
              <a:rPr dirty="0">
                <a:solidFill>
                  <a:srgbClr val="000000"/>
                </a:solidFill>
              </a:rPr>
              <a:t> a G-17-18 </a:t>
            </a:r>
            <a:r>
              <a:rPr dirty="0" err="1">
                <a:solidFill>
                  <a:srgbClr val="000000"/>
                </a:solidFill>
              </a:rPr>
              <a:t>műszerek</a:t>
            </a:r>
            <a:r>
              <a:rPr dirty="0">
                <a:solidFill>
                  <a:srgbClr val="000000"/>
                </a:solidFill>
              </a:rPr>
              <a:t> is. </a:t>
            </a:r>
            <a:r>
              <a:rPr dirty="0" err="1">
                <a:solidFill>
                  <a:srgbClr val="000000"/>
                </a:solidFill>
              </a:rPr>
              <a:t>Ezek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abban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különböznek</a:t>
            </a:r>
            <a:r>
              <a:rPr dirty="0">
                <a:solidFill>
                  <a:srgbClr val="000000"/>
                </a:solidFill>
              </a:rPr>
              <a:t> a G-11-12, ill. G-13-14 </a:t>
            </a:r>
            <a:r>
              <a:rPr dirty="0" err="1">
                <a:solidFill>
                  <a:srgbClr val="000000"/>
                </a:solidFill>
              </a:rPr>
              <a:t>műszerektől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hogy</a:t>
            </a:r>
            <a:r>
              <a:rPr dirty="0">
                <a:solidFill>
                  <a:srgbClr val="000000"/>
                </a:solidFill>
              </a:rPr>
              <a:t> a terminalis </a:t>
            </a:r>
            <a:r>
              <a:rPr dirty="0" err="1">
                <a:solidFill>
                  <a:srgbClr val="000000"/>
                </a:solidFill>
              </a:rPr>
              <a:t>nyaki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hajlási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szöge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meredekebb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és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így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jobban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lehet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velük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retromolaris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területen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depurálni</a:t>
            </a:r>
            <a:r>
              <a:rPr dirty="0">
                <a:solidFill>
                  <a:srgbClr val="000000"/>
                </a:solidFill>
              </a:rPr>
              <a:t>.</a:t>
            </a:r>
          </a:p>
          <a:p>
            <a:pPr marR="321457" defTabSz="321457"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 marR="321457" defTabSz="321457"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15-16 Gracey</a:t>
            </a:r>
            <a:endParaRPr lang="hu-HU"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tabLst>
                <a:tab pos="250022" algn="l"/>
                <a:tab pos="1303688" algn="l"/>
              </a:tabLst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spcBef>
                <a:spcPts val="422"/>
              </a:spcBef>
              <a:defRPr sz="2400" b="1">
                <a:solidFill>
                  <a:srgbClr val="6095C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17-18 Gracey</a:t>
            </a:r>
          </a:p>
        </p:txBody>
      </p:sp>
      <p:pic>
        <p:nvPicPr>
          <p:cNvPr id="27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56" y="2872979"/>
            <a:ext cx="5741789" cy="39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42" y="4071937"/>
            <a:ext cx="5625703" cy="375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094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eventio"/>
          <p:cNvSpPr txBox="1">
            <a:spLocks noGrp="1"/>
          </p:cNvSpPr>
          <p:nvPr>
            <p:ph type="title"/>
          </p:nvPr>
        </p:nvSpPr>
        <p:spPr>
          <a:xfrm>
            <a:off x="5562600" y="476250"/>
            <a:ext cx="6172200" cy="120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Preventio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Magába foglalja mindazon törekvéseket, melyek az egészség fejlesztését, megőrzését, illetve egészségkárosodás esetén az egészség mielőbbi visszaállítását, a károsodás további súlyosodásnak kivédését szolgálják."/>
          <p:cNvSpPr txBox="1">
            <a:spLocks noGrp="1"/>
          </p:cNvSpPr>
          <p:nvPr>
            <p:ph type="body" sz="quarter" idx="1"/>
          </p:nvPr>
        </p:nvSpPr>
        <p:spPr>
          <a:xfrm>
            <a:off x="5410200" y="1466850"/>
            <a:ext cx="6324600" cy="4362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SzTx/>
              <a:buNone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l">
              <a:spcAft>
                <a:spcPts val="600"/>
              </a:spcAft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Magába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foglalja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mindazon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törekvéseket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melyek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egészség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fejlesztését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megőrzését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illetve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egészségkárosodás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esetén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egészség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mielőbbi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visszaállítását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károsodás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további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súlyosodásnak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kivédését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szolgálják</a:t>
            </a:r>
            <a:r>
              <a:rPr lang="en-US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4" name="2.jpg" descr="2.jpg"/>
          <p:cNvPicPr>
            <a:picLocks noChangeAspect="1"/>
          </p:cNvPicPr>
          <p:nvPr/>
        </p:nvPicPr>
        <p:blipFill rotWithShape="1">
          <a:blip r:embed="rId2"/>
          <a:srcRect r="6879"/>
          <a:stretch/>
        </p:blipFill>
        <p:spPr>
          <a:xfrm>
            <a:off x="457200" y="1676400"/>
            <a:ext cx="2019301" cy="3505200"/>
          </a:xfrm>
          <a:prstGeom prst="rect">
            <a:avLst/>
          </a:prstGeom>
        </p:spPr>
      </p:pic>
      <p:pic>
        <p:nvPicPr>
          <p:cNvPr id="43" name="1.jpg" descr="1.jpg"/>
          <p:cNvPicPr>
            <a:picLocks noChangeAspect="1"/>
          </p:cNvPicPr>
          <p:nvPr/>
        </p:nvPicPr>
        <p:blipFill rotWithShape="1">
          <a:blip r:embed="rId3"/>
          <a:srcRect l="41786" r="32146" b="1"/>
          <a:stretch/>
        </p:blipFill>
        <p:spPr>
          <a:xfrm>
            <a:off x="2933700" y="1676400"/>
            <a:ext cx="201930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eriimplantalis műanyag parodontalis küretek"/>
          <p:cNvSpPr txBox="1">
            <a:spLocks noGrp="1"/>
          </p:cNvSpPr>
          <p:nvPr>
            <p:ph type="title"/>
          </p:nvPr>
        </p:nvSpPr>
        <p:spPr>
          <a:xfrm>
            <a:off x="952500" y="476251"/>
            <a:ext cx="10287000" cy="819150"/>
          </a:xfrm>
          <a:prstGeom prst="rect">
            <a:avLst/>
          </a:prstGeom>
        </p:spPr>
        <p:txBody>
          <a:bodyPr/>
          <a:lstStyle>
            <a:lvl1pPr algn="l">
              <a:spcBef>
                <a:spcPts val="3000"/>
              </a:spcBef>
              <a:defRPr sz="4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i="0">
                <a:solidFill>
                  <a:srgbClr val="6F6A5A"/>
                </a:solidFill>
              </a:defRPr>
            </a:pPr>
            <a:r>
              <a:rPr b="1" i="1" dirty="0" err="1">
                <a:solidFill>
                  <a:srgbClr val="000000"/>
                </a:solidFill>
              </a:rPr>
              <a:t>Periimplantalis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000000"/>
                </a:solidFill>
              </a:rPr>
              <a:t>műanyag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000000"/>
                </a:solidFill>
              </a:rPr>
              <a:t>parodontalis</a:t>
            </a:r>
            <a:r>
              <a:rPr b="1" i="1" dirty="0">
                <a:solidFill>
                  <a:srgbClr val="000000"/>
                </a:solidFill>
              </a:rPr>
              <a:t> </a:t>
            </a:r>
            <a:r>
              <a:rPr b="1" i="1" dirty="0" err="1">
                <a:solidFill>
                  <a:srgbClr val="000000"/>
                </a:solidFill>
              </a:rPr>
              <a:t>küretek</a:t>
            </a:r>
            <a:endParaRPr b="1" i="1" dirty="0">
              <a:solidFill>
                <a:srgbClr val="000000"/>
              </a:solidFill>
            </a:endParaRPr>
          </a:p>
        </p:txBody>
      </p:sp>
      <p:sp>
        <p:nvSpPr>
          <p:cNvPr id="280" name="Titanium implantátumon fémdepurátorok vagy ultrhang-depurátor nem használható. Itt kemény műanyagból készült küreteket használunk."/>
          <p:cNvSpPr txBox="1">
            <a:spLocks noGrp="1"/>
          </p:cNvSpPr>
          <p:nvPr>
            <p:ph type="body" sz="half" idx="1"/>
          </p:nvPr>
        </p:nvSpPr>
        <p:spPr>
          <a:xfrm>
            <a:off x="952500" y="1946672"/>
            <a:ext cx="10477500" cy="1562695"/>
          </a:xfrm>
          <a:prstGeom prst="rect">
            <a:avLst/>
          </a:prstGeom>
        </p:spPr>
        <p:txBody>
          <a:bodyPr>
            <a:normAutofit/>
          </a:bodyPr>
          <a:lstStyle>
            <a:lvl1pPr marL="0" marR="457200" indent="0" algn="ctr" defTabSz="457200">
              <a:spcBef>
                <a:spcPts val="60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800" dirty="0"/>
              <a:t>Titanium </a:t>
            </a:r>
            <a:r>
              <a:rPr sz="2800" dirty="0" err="1"/>
              <a:t>implantátumon</a:t>
            </a:r>
            <a:r>
              <a:rPr sz="2800" dirty="0"/>
              <a:t> </a:t>
            </a:r>
            <a:r>
              <a:rPr sz="2800" dirty="0" err="1"/>
              <a:t>fémdepurátorok</a:t>
            </a:r>
            <a:r>
              <a:rPr sz="2800" dirty="0"/>
              <a:t> </a:t>
            </a:r>
            <a:r>
              <a:rPr sz="2800" dirty="0" err="1"/>
              <a:t>vagy</a:t>
            </a:r>
            <a:r>
              <a:rPr sz="2800" dirty="0"/>
              <a:t> </a:t>
            </a:r>
            <a:r>
              <a:rPr sz="2800" dirty="0" err="1"/>
              <a:t>ultrhang-depurátor</a:t>
            </a:r>
            <a:r>
              <a:rPr sz="2800" dirty="0"/>
              <a:t> </a:t>
            </a:r>
            <a:r>
              <a:rPr sz="2800" dirty="0" err="1"/>
              <a:t>nem</a:t>
            </a:r>
            <a:r>
              <a:rPr sz="2800" dirty="0"/>
              <a:t> </a:t>
            </a:r>
            <a:r>
              <a:rPr sz="2800" dirty="0" err="1"/>
              <a:t>használható</a:t>
            </a:r>
            <a:r>
              <a:rPr sz="2800" dirty="0"/>
              <a:t>. </a:t>
            </a:r>
            <a:r>
              <a:rPr sz="2800" dirty="0" err="1"/>
              <a:t>Itt</a:t>
            </a:r>
            <a:r>
              <a:rPr sz="2800" dirty="0"/>
              <a:t> </a:t>
            </a:r>
            <a:r>
              <a:rPr sz="2800" dirty="0" err="1"/>
              <a:t>kemény</a:t>
            </a:r>
            <a:r>
              <a:rPr sz="2800" dirty="0"/>
              <a:t> </a:t>
            </a:r>
            <a:r>
              <a:rPr sz="2800" dirty="0" err="1"/>
              <a:t>műanyagból</a:t>
            </a:r>
            <a:r>
              <a:rPr sz="2800" dirty="0"/>
              <a:t> </a:t>
            </a:r>
            <a:r>
              <a:rPr sz="2800" dirty="0" err="1"/>
              <a:t>készült</a:t>
            </a:r>
            <a:r>
              <a:rPr sz="2800" dirty="0"/>
              <a:t> </a:t>
            </a:r>
            <a:r>
              <a:rPr sz="2800" dirty="0" err="1"/>
              <a:t>küreteket</a:t>
            </a:r>
            <a:r>
              <a:rPr sz="2800" dirty="0"/>
              <a:t> </a:t>
            </a:r>
            <a:r>
              <a:rPr sz="2800" dirty="0" err="1"/>
              <a:t>használunk</a:t>
            </a:r>
            <a:r>
              <a:rPr sz="2800" dirty="0"/>
              <a:t>.</a:t>
            </a:r>
          </a:p>
        </p:txBody>
      </p:sp>
      <p:pic>
        <p:nvPicPr>
          <p:cNvPr id="281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09" y="4179094"/>
            <a:ext cx="2071688" cy="15626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55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épi műszerek"/>
          <p:cNvSpPr txBox="1">
            <a:spLocks noGrp="1"/>
          </p:cNvSpPr>
          <p:nvPr>
            <p:ph type="title"/>
          </p:nvPr>
        </p:nvSpPr>
        <p:spPr>
          <a:xfrm>
            <a:off x="2238375" y="383977"/>
            <a:ext cx="7715250" cy="7322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Gépi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műszerek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4" name="Az ultrahangos és szonikus depuratorok az elektromos energiát mechanikai energiává alakítják.…"/>
          <p:cNvSpPr txBox="1">
            <a:spLocks noGrp="1"/>
          </p:cNvSpPr>
          <p:nvPr>
            <p:ph type="body" idx="1"/>
          </p:nvPr>
        </p:nvSpPr>
        <p:spPr>
          <a:xfrm>
            <a:off x="419100" y="1752600"/>
            <a:ext cx="11639549" cy="491489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b="1" dirty="0" err="1">
                <a:solidFill>
                  <a:srgbClr val="A77B00"/>
                </a:solidFill>
              </a:rPr>
              <a:t>ultrahangos</a:t>
            </a:r>
            <a:r>
              <a:rPr b="1" dirty="0">
                <a:solidFill>
                  <a:srgbClr val="A77B00"/>
                </a:solidFill>
              </a:rPr>
              <a:t> </a:t>
            </a:r>
            <a:r>
              <a:rPr b="1" dirty="0" err="1">
                <a:solidFill>
                  <a:srgbClr val="A77B00"/>
                </a:solidFill>
              </a:rPr>
              <a:t>és</a:t>
            </a:r>
            <a:r>
              <a:rPr b="1" dirty="0">
                <a:solidFill>
                  <a:srgbClr val="A77B00"/>
                </a:solidFill>
              </a:rPr>
              <a:t> </a:t>
            </a:r>
            <a:r>
              <a:rPr b="1" dirty="0" err="1">
                <a:solidFill>
                  <a:srgbClr val="A77B00"/>
                </a:solidFill>
              </a:rPr>
              <a:t>szonikus</a:t>
            </a:r>
            <a:r>
              <a:rPr b="1" dirty="0">
                <a:solidFill>
                  <a:srgbClr val="A77B00"/>
                </a:solidFill>
              </a:rPr>
              <a:t> </a:t>
            </a:r>
            <a:r>
              <a:rPr dirty="0" err="1"/>
              <a:t>depuratorok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elektromos</a:t>
            </a:r>
            <a:r>
              <a:rPr dirty="0"/>
              <a:t> </a:t>
            </a:r>
            <a:r>
              <a:rPr dirty="0" err="1"/>
              <a:t>energiát</a:t>
            </a:r>
            <a:r>
              <a:rPr dirty="0"/>
              <a:t> </a:t>
            </a:r>
            <a:r>
              <a:rPr dirty="0" err="1"/>
              <a:t>mechanikai</a:t>
            </a:r>
            <a:r>
              <a:rPr dirty="0"/>
              <a:t> </a:t>
            </a:r>
            <a:r>
              <a:rPr dirty="0" err="1"/>
              <a:t>energiává</a:t>
            </a:r>
            <a:r>
              <a:rPr dirty="0"/>
              <a:t> </a:t>
            </a:r>
            <a:r>
              <a:rPr dirty="0" err="1"/>
              <a:t>alakítják</a:t>
            </a:r>
            <a:r>
              <a:rPr dirty="0"/>
              <a:t>.</a:t>
            </a:r>
          </a:p>
          <a:p>
            <a:pPr marR="321457" algn="just" defTabSz="321457">
              <a:spcBef>
                <a:spcPts val="422"/>
              </a:spcBef>
              <a:defRPr sz="24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i="0" dirty="0"/>
              <a:t>Az </a:t>
            </a:r>
            <a:r>
              <a:rPr dirty="0" err="1"/>
              <a:t>ultrahangos</a:t>
            </a:r>
            <a:r>
              <a:rPr dirty="0"/>
              <a:t> </a:t>
            </a:r>
            <a:r>
              <a:rPr dirty="0" err="1"/>
              <a:t>készülékek</a:t>
            </a:r>
            <a:endParaRPr b="0" i="0"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magnetostrikciós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piezoelektromos</a:t>
            </a:r>
            <a:r>
              <a:rPr dirty="0"/>
              <a:t> </a:t>
            </a:r>
            <a:r>
              <a:rPr dirty="0" err="1"/>
              <a:t>elv</a:t>
            </a:r>
            <a:r>
              <a:rPr dirty="0"/>
              <a:t> </a:t>
            </a:r>
            <a:r>
              <a:rPr dirty="0" err="1"/>
              <a:t>alapján</a:t>
            </a:r>
            <a:r>
              <a:rPr dirty="0"/>
              <a:t> 24–42 000 Hz </a:t>
            </a:r>
            <a:r>
              <a:rPr dirty="0" err="1"/>
              <a:t>frekvenciával</a:t>
            </a:r>
            <a:r>
              <a:rPr dirty="0"/>
              <a:t> </a:t>
            </a:r>
            <a:r>
              <a:rPr dirty="0" err="1"/>
              <a:t>rezegnek</a:t>
            </a:r>
            <a:r>
              <a:rPr dirty="0"/>
              <a:t>, </a:t>
            </a:r>
            <a:r>
              <a:rPr dirty="0" err="1"/>
              <a:t>amelyek</a:t>
            </a:r>
            <a:r>
              <a:rPr dirty="0"/>
              <a:t> </a:t>
            </a:r>
            <a:r>
              <a:rPr dirty="0" err="1"/>
              <a:t>vízhűtés</a:t>
            </a:r>
            <a:r>
              <a:rPr dirty="0"/>
              <a:t> </a:t>
            </a:r>
            <a:r>
              <a:rPr dirty="0" err="1"/>
              <a:t>alkalmazása</a:t>
            </a:r>
            <a:r>
              <a:rPr dirty="0"/>
              <a:t> </a:t>
            </a:r>
            <a:r>
              <a:rPr dirty="0" err="1"/>
              <a:t>mellett</a:t>
            </a:r>
            <a:r>
              <a:rPr dirty="0"/>
              <a:t> </a:t>
            </a:r>
            <a:r>
              <a:rPr dirty="0" err="1"/>
              <a:t>kimozdítják</a:t>
            </a:r>
            <a:r>
              <a:rPr dirty="0"/>
              <a:t> a </a:t>
            </a:r>
            <a:r>
              <a:rPr dirty="0" err="1"/>
              <a:t>fogkövet</a:t>
            </a:r>
            <a:r>
              <a:rPr dirty="0"/>
              <a:t>. </a:t>
            </a:r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A</a:t>
            </a:r>
            <a:r>
              <a:rPr b="1" i="1" dirty="0">
                <a:solidFill>
                  <a:srgbClr val="0042AA"/>
                </a:solidFill>
              </a:rPr>
              <a:t> </a:t>
            </a:r>
            <a:r>
              <a:rPr b="1" i="1" dirty="0" err="1">
                <a:solidFill>
                  <a:srgbClr val="0042AA"/>
                </a:solidFill>
              </a:rPr>
              <a:t>piezoelektromos</a:t>
            </a:r>
            <a:r>
              <a:rPr b="1" dirty="0">
                <a:solidFill>
                  <a:srgbClr val="0042AA"/>
                </a:solidFill>
              </a:rPr>
              <a:t> </a:t>
            </a:r>
            <a:r>
              <a:rPr b="1" dirty="0" err="1">
                <a:solidFill>
                  <a:srgbClr val="0042AA"/>
                </a:solidFill>
              </a:rPr>
              <a:t>készüléknél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ultrahang-frekvenciás</a:t>
            </a:r>
            <a:r>
              <a:rPr dirty="0"/>
              <a:t> </a:t>
            </a:r>
            <a:r>
              <a:rPr dirty="0" err="1"/>
              <a:t>rezgéseket</a:t>
            </a:r>
            <a:r>
              <a:rPr dirty="0"/>
              <a:t> </a:t>
            </a:r>
            <a:r>
              <a:rPr dirty="0" err="1"/>
              <a:t>piezoelektronikus</a:t>
            </a:r>
            <a:r>
              <a:rPr dirty="0"/>
              <a:t> </a:t>
            </a:r>
            <a:r>
              <a:rPr dirty="0" err="1"/>
              <a:t>kristály</a:t>
            </a:r>
            <a:r>
              <a:rPr dirty="0"/>
              <a:t> </a:t>
            </a:r>
            <a:r>
              <a:rPr dirty="0" err="1"/>
              <a:t>gerjeszti</a:t>
            </a:r>
            <a:r>
              <a:rPr dirty="0"/>
              <a:t>. </a:t>
            </a:r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b="1" i="1" dirty="0" err="1">
                <a:solidFill>
                  <a:srgbClr val="0042AA"/>
                </a:solidFill>
              </a:rPr>
              <a:t>magnetostriktívnél</a:t>
            </a:r>
            <a:r>
              <a:rPr b="1" dirty="0">
                <a:solidFill>
                  <a:srgbClr val="0042AA"/>
                </a:solidFill>
              </a:rPr>
              <a:t> </a:t>
            </a:r>
            <a:r>
              <a:rPr dirty="0"/>
              <a:t>a </a:t>
            </a:r>
            <a:r>
              <a:rPr dirty="0" err="1"/>
              <a:t>rezgéshullámokat</a:t>
            </a:r>
            <a:r>
              <a:rPr dirty="0"/>
              <a:t> </a:t>
            </a:r>
            <a:r>
              <a:rPr dirty="0" err="1"/>
              <a:t>mágneses</a:t>
            </a:r>
            <a:r>
              <a:rPr dirty="0"/>
              <a:t> </a:t>
            </a:r>
            <a:r>
              <a:rPr dirty="0" err="1"/>
              <a:t>tekercs</a:t>
            </a:r>
            <a:r>
              <a:rPr dirty="0"/>
              <a:t> </a:t>
            </a:r>
            <a:r>
              <a:rPr dirty="0" err="1"/>
              <a:t>hozza</a:t>
            </a:r>
            <a:r>
              <a:rPr dirty="0"/>
              <a:t> </a:t>
            </a:r>
            <a:r>
              <a:rPr dirty="0" err="1"/>
              <a:t>létre</a:t>
            </a:r>
            <a:r>
              <a:rPr dirty="0"/>
              <a:t>.</a:t>
            </a:r>
            <a:endParaRPr b="1" i="1" dirty="0"/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készüléken</a:t>
            </a:r>
            <a:r>
              <a:rPr dirty="0"/>
              <a:t> a </a:t>
            </a:r>
            <a:r>
              <a:rPr dirty="0" err="1"/>
              <a:t>fej</a:t>
            </a:r>
            <a:r>
              <a:rPr dirty="0"/>
              <a:t> </a:t>
            </a:r>
            <a:r>
              <a:rPr dirty="0" err="1"/>
              <a:t>hegye</a:t>
            </a:r>
            <a:r>
              <a:rPr dirty="0"/>
              <a:t> </a:t>
            </a:r>
            <a:r>
              <a:rPr dirty="0" err="1"/>
              <a:t>vibrációjának</a:t>
            </a:r>
            <a:r>
              <a:rPr dirty="0"/>
              <a:t> </a:t>
            </a:r>
            <a:r>
              <a:rPr dirty="0" err="1"/>
              <a:t>amplitúdója</a:t>
            </a:r>
            <a:r>
              <a:rPr dirty="0"/>
              <a:t>, </a:t>
            </a:r>
            <a:r>
              <a:rPr dirty="0" err="1"/>
              <a:t>valamint</a:t>
            </a:r>
            <a:r>
              <a:rPr dirty="0"/>
              <a:t> a </a:t>
            </a:r>
            <a:r>
              <a:rPr dirty="0" err="1"/>
              <a:t>hűtővíz</a:t>
            </a:r>
            <a:r>
              <a:rPr dirty="0"/>
              <a:t> </a:t>
            </a:r>
            <a:r>
              <a:rPr dirty="0" err="1"/>
              <a:t>mennyisége</a:t>
            </a:r>
            <a:r>
              <a:rPr dirty="0"/>
              <a:t> </a:t>
            </a:r>
            <a:r>
              <a:rPr dirty="0" err="1"/>
              <a:t>szabályozható</a:t>
            </a:r>
            <a:r>
              <a:rPr dirty="0"/>
              <a:t>. A </a:t>
            </a:r>
            <a:r>
              <a:rPr dirty="0" err="1"/>
              <a:t>rezgőfej</a:t>
            </a:r>
            <a:r>
              <a:rPr dirty="0"/>
              <a:t> </a:t>
            </a:r>
            <a:r>
              <a:rPr dirty="0" err="1"/>
              <a:t>által</a:t>
            </a:r>
            <a:r>
              <a:rPr dirty="0"/>
              <a:t> </a:t>
            </a:r>
            <a:r>
              <a:rPr dirty="0" err="1"/>
              <a:t>felvett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továbbított</a:t>
            </a:r>
            <a:r>
              <a:rPr dirty="0"/>
              <a:t> </a:t>
            </a:r>
            <a:r>
              <a:rPr dirty="0" err="1"/>
              <a:t>rezgések</a:t>
            </a:r>
            <a:r>
              <a:rPr dirty="0"/>
              <a:t> </a:t>
            </a:r>
            <a:r>
              <a:rPr dirty="0" err="1"/>
              <a:t>hatására</a:t>
            </a:r>
            <a:r>
              <a:rPr dirty="0"/>
              <a:t> </a:t>
            </a:r>
            <a:r>
              <a:rPr dirty="0" err="1"/>
              <a:t>képződő</a:t>
            </a:r>
            <a:r>
              <a:rPr dirty="0"/>
              <a:t> </a:t>
            </a:r>
            <a:r>
              <a:rPr dirty="0" err="1"/>
              <a:t>légbuborékok</a:t>
            </a:r>
            <a:r>
              <a:rPr dirty="0"/>
              <a:t> </a:t>
            </a:r>
            <a:r>
              <a:rPr dirty="0" err="1"/>
              <a:t>zúzzák</a:t>
            </a:r>
            <a:r>
              <a:rPr dirty="0"/>
              <a:t> </a:t>
            </a:r>
            <a:r>
              <a:rPr dirty="0" err="1"/>
              <a:t>porrá</a:t>
            </a:r>
            <a:r>
              <a:rPr dirty="0"/>
              <a:t> a </a:t>
            </a:r>
            <a:r>
              <a:rPr dirty="0" err="1"/>
              <a:t>fogkövet</a:t>
            </a:r>
            <a:r>
              <a:rPr dirty="0"/>
              <a:t>.</a:t>
            </a:r>
          </a:p>
          <a:p>
            <a:pPr marL="160729" indent="-160729">
              <a:defRPr sz="2400" b="1">
                <a:solidFill>
                  <a:srgbClr val="B51A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ultrahangos</a:t>
            </a:r>
            <a:r>
              <a:rPr dirty="0"/>
              <a:t> </a:t>
            </a:r>
            <a:r>
              <a:rPr dirty="0" err="1"/>
              <a:t>készülék</a:t>
            </a:r>
            <a:r>
              <a:rPr dirty="0"/>
              <a:t> </a:t>
            </a:r>
            <a:r>
              <a:rPr dirty="0" err="1"/>
              <a:t>használata</a:t>
            </a:r>
            <a:r>
              <a:rPr dirty="0"/>
              <a:t> </a:t>
            </a:r>
            <a:r>
              <a:rPr dirty="0" err="1"/>
              <a:t>kontraindikált</a:t>
            </a:r>
            <a:r>
              <a:rPr dirty="0"/>
              <a:t> </a:t>
            </a:r>
            <a:r>
              <a:rPr dirty="0" err="1"/>
              <a:t>szívritmus-szabályozós</a:t>
            </a:r>
            <a:r>
              <a:rPr dirty="0"/>
              <a:t> (PM) </a:t>
            </a:r>
            <a:r>
              <a:rPr dirty="0" err="1"/>
              <a:t>betegeken</a:t>
            </a:r>
            <a:r>
              <a:rPr dirty="0"/>
              <a:t>, </a:t>
            </a:r>
            <a:r>
              <a:rPr dirty="0" err="1"/>
              <a:t>mert</a:t>
            </a:r>
            <a:r>
              <a:rPr dirty="0"/>
              <a:t> </a:t>
            </a:r>
            <a:r>
              <a:rPr dirty="0" err="1"/>
              <a:t>zavarhatja</a:t>
            </a:r>
            <a:r>
              <a:rPr dirty="0"/>
              <a:t> a pacemaker </a:t>
            </a:r>
            <a:r>
              <a:rPr dirty="0" err="1"/>
              <a:t>működését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28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A szonikus depurátorok…"/>
          <p:cNvSpPr txBox="1">
            <a:spLocks noGrp="1"/>
          </p:cNvSpPr>
          <p:nvPr>
            <p:ph type="body" idx="1"/>
          </p:nvPr>
        </p:nvSpPr>
        <p:spPr>
          <a:xfrm>
            <a:off x="2238375" y="821531"/>
            <a:ext cx="7715250" cy="5143500"/>
          </a:xfrm>
          <a:prstGeom prst="rect">
            <a:avLst/>
          </a:prstGeom>
        </p:spPr>
        <p:txBody>
          <a:bodyPr/>
          <a:lstStyle/>
          <a:p>
            <a:pPr marL="160729" indent="-160729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>
                <a:solidFill>
                  <a:srgbClr val="000000"/>
                </a:solidFill>
              </a:rPr>
              <a:t>A szonikus depurátorok</a:t>
            </a:r>
          </a:p>
          <a:p>
            <a:pPr marR="321457" algn="just" defTabSz="321457">
              <a:spcBef>
                <a:spcPts val="422"/>
              </a:spcBef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turbina helyére csatlakoztathatók és 4000-7000 Hz közötti rezgésszámmal mozognak. A depurálófej a műszer által keltett rezgéseket továbbítja a fogfelszínre, és a rezgések zúzzák porrá a fogkövet.</a:t>
            </a:r>
          </a:p>
        </p:txBody>
      </p:sp>
      <p:pic>
        <p:nvPicPr>
          <p:cNvPr id="28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38" y="3429000"/>
            <a:ext cx="3616523" cy="223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0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 készülékekhez változatos formájú fejek kaphatók.…"/>
          <p:cNvSpPr txBox="1">
            <a:spLocks noGrp="1"/>
          </p:cNvSpPr>
          <p:nvPr>
            <p:ph type="body" idx="1"/>
          </p:nvPr>
        </p:nvSpPr>
        <p:spPr>
          <a:xfrm>
            <a:off x="1066800" y="2228850"/>
            <a:ext cx="10420350" cy="4210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0911" indent="-200911" algn="just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</a:t>
            </a:r>
            <a:r>
              <a:rPr dirty="0" err="1">
                <a:solidFill>
                  <a:srgbClr val="000000"/>
                </a:solidFill>
              </a:rPr>
              <a:t>készülékekhez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változatos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formájú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fejek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kaphatók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pPr marL="200911" indent="-200911" algn="just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</a:t>
            </a:r>
            <a:r>
              <a:rPr dirty="0" err="1">
                <a:solidFill>
                  <a:srgbClr val="000000"/>
                </a:solidFill>
              </a:rPr>
              <a:t>fejeken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nincsenek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vágóélek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így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élezést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nem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igényelnek</a:t>
            </a:r>
            <a:r>
              <a:rPr dirty="0">
                <a:solidFill>
                  <a:srgbClr val="000000"/>
                </a:solidFill>
              </a:rPr>
              <a:t>. A </a:t>
            </a:r>
            <a:r>
              <a:rPr dirty="0" err="1">
                <a:solidFill>
                  <a:srgbClr val="000000"/>
                </a:solidFill>
              </a:rPr>
              <a:t>lekerekített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szélek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elősegítik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jó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erőátvitelt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ugyanakkor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csökkentik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fogsérülés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lehetőségét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pPr marL="200911" indent="-200911" algn="just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</a:t>
            </a:r>
            <a:r>
              <a:rPr dirty="0" err="1">
                <a:solidFill>
                  <a:srgbClr val="000000"/>
                </a:solidFill>
              </a:rPr>
              <a:t>fejek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kiválasztása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fogkő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mennyiségének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lokalizációjának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valamint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száj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régiójának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megfelelően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történik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pPr marL="200911" indent="-200911" algn="just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0000"/>
                </a:solidFill>
              </a:rPr>
              <a:t>Léteznek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E32400"/>
                </a:solidFill>
              </a:rPr>
              <a:t>felületspecifikus</a:t>
            </a:r>
            <a:r>
              <a:rPr b="1" dirty="0">
                <a:solidFill>
                  <a:srgbClr val="E32400"/>
                </a:solidFill>
              </a:rPr>
              <a:t> </a:t>
            </a:r>
            <a:r>
              <a:rPr b="1" dirty="0" err="1">
                <a:solidFill>
                  <a:srgbClr val="E32400"/>
                </a:solidFill>
              </a:rPr>
              <a:t>és</a:t>
            </a:r>
            <a:r>
              <a:rPr b="1" dirty="0">
                <a:solidFill>
                  <a:srgbClr val="E32400"/>
                </a:solidFill>
              </a:rPr>
              <a:t> </a:t>
            </a:r>
            <a:r>
              <a:rPr b="1" dirty="0" err="1">
                <a:solidFill>
                  <a:srgbClr val="E32400"/>
                </a:solidFill>
              </a:rPr>
              <a:t>univerzális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fejek</a:t>
            </a:r>
            <a:r>
              <a:rPr dirty="0">
                <a:solidFill>
                  <a:srgbClr val="000000"/>
                </a:solidFill>
              </a:rPr>
              <a:t>. Az </a:t>
            </a:r>
            <a:r>
              <a:rPr dirty="0" err="1">
                <a:solidFill>
                  <a:srgbClr val="000000"/>
                </a:solidFill>
              </a:rPr>
              <a:t>univerzális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minden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fogfelszínen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használható</a:t>
            </a:r>
            <a:r>
              <a:rPr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92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508" y="264319"/>
            <a:ext cx="3420070" cy="1964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0"/>
            <a:ext cx="2589609" cy="19466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877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ézerdepuratorok…"/>
          <p:cNvSpPr txBox="1">
            <a:spLocks noGrp="1"/>
          </p:cNvSpPr>
          <p:nvPr>
            <p:ph type="body" idx="1"/>
          </p:nvPr>
        </p:nvSpPr>
        <p:spPr>
          <a:xfrm>
            <a:off x="914400" y="571500"/>
            <a:ext cx="9486900" cy="6286500"/>
          </a:xfrm>
          <a:prstGeom prst="rect">
            <a:avLst/>
          </a:prstGeom>
        </p:spPr>
        <p:txBody>
          <a:bodyPr/>
          <a:lstStyle/>
          <a:p>
            <a:pPr marL="200911" indent="-200911">
              <a:defRPr sz="3000"/>
            </a:pPr>
            <a:r>
              <a:rPr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Lézerdepuratorok</a:t>
            </a:r>
            <a:endParaRPr lang="hu-HU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911" indent="-200911">
              <a:defRPr sz="3000"/>
            </a:pPr>
            <a:endParaRPr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21457" algn="just" defTabSz="321457">
              <a:spcBef>
                <a:spcPts val="422"/>
              </a:spcBef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Ebrium</a:t>
            </a:r>
            <a:r>
              <a:rPr dirty="0"/>
              <a:t> YAG </a:t>
            </a:r>
            <a:r>
              <a:rPr dirty="0" err="1"/>
              <a:t>lézerdepurátor</a:t>
            </a:r>
            <a:r>
              <a:rPr dirty="0"/>
              <a:t> – A </a:t>
            </a:r>
            <a:r>
              <a:rPr dirty="0" err="1"/>
              <a:t>lézer</a:t>
            </a:r>
            <a:r>
              <a:rPr dirty="0"/>
              <a:t> a </a:t>
            </a:r>
            <a:r>
              <a:rPr dirty="0" err="1"/>
              <a:t>kibocsátott</a:t>
            </a:r>
            <a:r>
              <a:rPr dirty="0"/>
              <a:t> </a:t>
            </a:r>
            <a:r>
              <a:rPr dirty="0" err="1"/>
              <a:t>fénysugárral</a:t>
            </a:r>
            <a:r>
              <a:rPr dirty="0"/>
              <a:t> </a:t>
            </a:r>
            <a:r>
              <a:rPr dirty="0" err="1"/>
              <a:t>közvetít</a:t>
            </a:r>
            <a:r>
              <a:rPr dirty="0"/>
              <a:t> </a:t>
            </a:r>
            <a:r>
              <a:rPr dirty="0" err="1"/>
              <a:t>energiát</a:t>
            </a:r>
            <a:r>
              <a:rPr dirty="0"/>
              <a:t> a </a:t>
            </a:r>
            <a:r>
              <a:rPr dirty="0" err="1"/>
              <a:t>besugárzott</a:t>
            </a:r>
            <a:r>
              <a:rPr dirty="0"/>
              <a:t> </a:t>
            </a:r>
            <a:r>
              <a:rPr dirty="0" err="1"/>
              <a:t>anyagnak</a:t>
            </a:r>
            <a:r>
              <a:rPr dirty="0"/>
              <a:t>. A </a:t>
            </a:r>
            <a:r>
              <a:rPr dirty="0" err="1"/>
              <a:t>hatékonysága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megbízhatósága</a:t>
            </a:r>
            <a:r>
              <a:rPr dirty="0"/>
              <a:t> a </a:t>
            </a:r>
            <a:r>
              <a:rPr dirty="0" err="1"/>
              <a:t>fénysugár</a:t>
            </a:r>
            <a:r>
              <a:rPr dirty="0"/>
              <a:t> </a:t>
            </a:r>
            <a:r>
              <a:rPr dirty="0" err="1"/>
              <a:t>hullámhosszától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kezelésre</a:t>
            </a:r>
            <a:r>
              <a:rPr dirty="0"/>
              <a:t> </a:t>
            </a:r>
            <a:r>
              <a:rPr dirty="0" err="1"/>
              <a:t>váró</a:t>
            </a:r>
            <a:r>
              <a:rPr dirty="0"/>
              <a:t> </a:t>
            </a:r>
            <a:r>
              <a:rPr dirty="0" err="1"/>
              <a:t>szövet</a:t>
            </a:r>
            <a:r>
              <a:rPr dirty="0"/>
              <a:t> </a:t>
            </a:r>
            <a:r>
              <a:rPr dirty="0" err="1"/>
              <a:t>struktúrájától</a:t>
            </a:r>
            <a:r>
              <a:rPr dirty="0"/>
              <a:t> </a:t>
            </a:r>
            <a:r>
              <a:rPr dirty="0" err="1"/>
              <a:t>függ</a:t>
            </a:r>
            <a:r>
              <a:rPr dirty="0"/>
              <a:t>. </a:t>
            </a:r>
            <a:r>
              <a:rPr dirty="0" err="1"/>
              <a:t>Ez</a:t>
            </a:r>
            <a:r>
              <a:rPr dirty="0"/>
              <a:t> a </a:t>
            </a:r>
            <a:r>
              <a:rPr dirty="0" err="1"/>
              <a:t>technika</a:t>
            </a:r>
            <a:r>
              <a:rPr dirty="0"/>
              <a:t> </a:t>
            </a:r>
            <a:r>
              <a:rPr dirty="0" err="1"/>
              <a:t>alkalmas</a:t>
            </a:r>
            <a:r>
              <a:rPr dirty="0"/>
              <a:t> a </a:t>
            </a:r>
            <a:r>
              <a:rPr dirty="0" err="1"/>
              <a:t>subgingivalis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supragingivalis</a:t>
            </a:r>
            <a:r>
              <a:rPr dirty="0"/>
              <a:t> </a:t>
            </a:r>
            <a:r>
              <a:rPr dirty="0" err="1"/>
              <a:t>depozítum</a:t>
            </a:r>
            <a:r>
              <a:rPr dirty="0"/>
              <a:t> </a:t>
            </a:r>
            <a:r>
              <a:rPr dirty="0" err="1"/>
              <a:t>eltávolítására</a:t>
            </a:r>
            <a:r>
              <a:rPr dirty="0"/>
              <a:t>, </a:t>
            </a:r>
            <a:r>
              <a:rPr dirty="0" err="1"/>
              <a:t>kürettálásra</a:t>
            </a:r>
            <a:r>
              <a:rPr dirty="0"/>
              <a:t>, a </a:t>
            </a:r>
            <a:r>
              <a:rPr dirty="0" err="1"/>
              <a:t>tasak</a:t>
            </a:r>
            <a:r>
              <a:rPr dirty="0"/>
              <a:t> </a:t>
            </a:r>
            <a:r>
              <a:rPr dirty="0" err="1"/>
              <a:t>csíramentesítésére</a:t>
            </a:r>
            <a:r>
              <a:rPr dirty="0"/>
              <a:t>. A </a:t>
            </a:r>
            <a:r>
              <a:rPr dirty="0" err="1"/>
              <a:t>tasakok</a:t>
            </a:r>
            <a:r>
              <a:rPr dirty="0"/>
              <a:t> </a:t>
            </a:r>
            <a:r>
              <a:rPr dirty="0" err="1"/>
              <a:t>jobban</a:t>
            </a:r>
            <a:r>
              <a:rPr dirty="0"/>
              <a:t> </a:t>
            </a:r>
            <a:r>
              <a:rPr dirty="0" err="1"/>
              <a:t>gyógyulnak</a:t>
            </a:r>
            <a:r>
              <a:rPr dirty="0"/>
              <a:t>, a </a:t>
            </a:r>
            <a:r>
              <a:rPr dirty="0" err="1"/>
              <a:t>betegeknek</a:t>
            </a:r>
            <a:r>
              <a:rPr dirty="0"/>
              <a:t> </a:t>
            </a:r>
            <a:r>
              <a:rPr dirty="0" err="1"/>
              <a:t>kevesebb</a:t>
            </a:r>
            <a:r>
              <a:rPr dirty="0"/>
              <a:t> </a:t>
            </a:r>
            <a:r>
              <a:rPr dirty="0" err="1"/>
              <a:t>kellemtelenséget</a:t>
            </a:r>
            <a:r>
              <a:rPr dirty="0"/>
              <a:t> </a:t>
            </a:r>
            <a:r>
              <a:rPr dirty="0" err="1"/>
              <a:t>okoznak</a:t>
            </a:r>
            <a:r>
              <a:rPr dirty="0"/>
              <a:t>, a </a:t>
            </a:r>
            <a:r>
              <a:rPr dirty="0" err="1"/>
              <a:t>beavatkozás</a:t>
            </a:r>
            <a:r>
              <a:rPr dirty="0"/>
              <a:t> </a:t>
            </a:r>
            <a:r>
              <a:rPr dirty="0" err="1"/>
              <a:t>rövidebb</a:t>
            </a:r>
            <a:r>
              <a:rPr dirty="0"/>
              <a:t> </a:t>
            </a:r>
            <a:r>
              <a:rPr dirty="0" err="1"/>
              <a:t>ideig</a:t>
            </a:r>
            <a:r>
              <a:rPr dirty="0"/>
              <a:t> tart.</a:t>
            </a:r>
          </a:p>
        </p:txBody>
      </p:sp>
      <p:pic>
        <p:nvPicPr>
          <p:cNvPr id="297" name="gbox.jpg" descr="gb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33" y="571499"/>
            <a:ext cx="2061567" cy="1924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02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olírozás"/>
          <p:cNvSpPr txBox="1">
            <a:spLocks noGrp="1"/>
          </p:cNvSpPr>
          <p:nvPr>
            <p:ph type="title"/>
          </p:nvPr>
        </p:nvSpPr>
        <p:spPr>
          <a:xfrm>
            <a:off x="933450" y="133945"/>
            <a:ext cx="9020175" cy="9733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Polírozás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0" name="Használunk:…"/>
          <p:cNvSpPr txBox="1">
            <a:spLocks noGrp="1"/>
          </p:cNvSpPr>
          <p:nvPr>
            <p:ph type="body" idx="1"/>
          </p:nvPr>
        </p:nvSpPr>
        <p:spPr>
          <a:xfrm>
            <a:off x="533400" y="1333500"/>
            <a:ext cx="11087100" cy="5515570"/>
          </a:xfrm>
          <a:prstGeom prst="rect">
            <a:avLst/>
          </a:prstGeom>
        </p:spPr>
        <p:txBody>
          <a:bodyPr/>
          <a:lstStyle/>
          <a:p>
            <a:pPr marR="321457" algn="just" defTabSz="321457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Használunk</a:t>
            </a:r>
            <a:r>
              <a:rPr dirty="0"/>
              <a:t>:</a:t>
            </a:r>
          </a:p>
          <a:p>
            <a:pPr marL="194214" marR="321457" indent="-194214" algn="just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abrezív</a:t>
            </a:r>
            <a:r>
              <a:rPr dirty="0"/>
              <a:t> </a:t>
            </a:r>
            <a:r>
              <a:rPr dirty="0" err="1"/>
              <a:t>anyagot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polír</a:t>
            </a:r>
            <a:r>
              <a:rPr dirty="0"/>
              <a:t> </a:t>
            </a:r>
            <a:r>
              <a:rPr dirty="0" err="1"/>
              <a:t>kefét</a:t>
            </a:r>
            <a:r>
              <a:rPr dirty="0"/>
              <a:t> (</a:t>
            </a:r>
            <a:r>
              <a:rPr dirty="0" err="1"/>
              <a:t>korong</a:t>
            </a:r>
            <a:r>
              <a:rPr dirty="0"/>
              <a:t>, </a:t>
            </a:r>
            <a:r>
              <a:rPr dirty="0" err="1"/>
              <a:t>harang</a:t>
            </a:r>
            <a:r>
              <a:rPr dirty="0"/>
              <a:t>),</a:t>
            </a:r>
          </a:p>
          <a:p>
            <a:pPr marL="1022413" marR="321457" lvl="2" indent="-174123" algn="just">
              <a:defRPr sz="26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prophy brush</a:t>
            </a:r>
            <a:r>
              <a:rPr dirty="0"/>
              <a:t> – </a:t>
            </a:r>
            <a:r>
              <a:rPr dirty="0" err="1"/>
              <a:t>kis</a:t>
            </a:r>
            <a:r>
              <a:rPr dirty="0"/>
              <a:t> </a:t>
            </a:r>
            <a:r>
              <a:rPr dirty="0" err="1"/>
              <a:t>harang</a:t>
            </a:r>
            <a:r>
              <a:rPr dirty="0"/>
              <a:t> </a:t>
            </a:r>
            <a:r>
              <a:rPr dirty="0" err="1"/>
              <a:t>alakú</a:t>
            </a:r>
            <a:r>
              <a:rPr dirty="0"/>
              <a:t> </a:t>
            </a:r>
            <a:r>
              <a:rPr dirty="0" err="1"/>
              <a:t>kefe</a:t>
            </a:r>
            <a:r>
              <a:rPr dirty="0"/>
              <a:t> </a:t>
            </a:r>
            <a:r>
              <a:rPr dirty="0" err="1"/>
              <a:t>melynek</a:t>
            </a:r>
            <a:r>
              <a:rPr dirty="0"/>
              <a:t> </a:t>
            </a:r>
            <a:r>
              <a:rPr dirty="0" err="1"/>
              <a:t>vége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hegyben</a:t>
            </a:r>
            <a:r>
              <a:rPr dirty="0"/>
              <a:t> </a:t>
            </a:r>
            <a:r>
              <a:rPr dirty="0" err="1"/>
              <a:t>végződik</a:t>
            </a:r>
            <a:r>
              <a:rPr dirty="0"/>
              <a:t>,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egyenesen</a:t>
            </a:r>
            <a:r>
              <a:rPr dirty="0"/>
              <a:t> </a:t>
            </a:r>
            <a:r>
              <a:rPr dirty="0" err="1"/>
              <a:t>levágott</a:t>
            </a:r>
            <a:r>
              <a:rPr dirty="0"/>
              <a:t> (</a:t>
            </a:r>
            <a:r>
              <a:rPr dirty="0" err="1"/>
              <a:t>könyökdarabba</a:t>
            </a:r>
            <a:r>
              <a:rPr dirty="0"/>
              <a:t> </a:t>
            </a:r>
            <a:r>
              <a:rPr dirty="0" err="1"/>
              <a:t>helyezzük</a:t>
            </a:r>
            <a:r>
              <a:rPr dirty="0"/>
              <a:t>)</a:t>
            </a:r>
          </a:p>
          <a:p>
            <a:pPr marL="194214" marR="321457" indent="-194214" algn="just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műanyag</a:t>
            </a:r>
            <a:r>
              <a:rPr dirty="0"/>
              <a:t> (</a:t>
            </a:r>
            <a:r>
              <a:rPr dirty="0" err="1"/>
              <a:t>gumi</a:t>
            </a:r>
            <a:r>
              <a:rPr dirty="0"/>
              <a:t>) </a:t>
            </a:r>
            <a:r>
              <a:rPr dirty="0" err="1"/>
              <a:t>harangot</a:t>
            </a:r>
            <a:r>
              <a:rPr dirty="0"/>
              <a:t>,</a:t>
            </a:r>
          </a:p>
          <a:p>
            <a:pPr marL="1022413" marR="321457" lvl="2" indent="-174123" algn="just">
              <a:defRPr sz="26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/>
              <a:t>flexicup</a:t>
            </a:r>
            <a:r>
              <a:rPr dirty="0"/>
              <a:t> – </a:t>
            </a:r>
            <a:r>
              <a:rPr dirty="0" err="1"/>
              <a:t>kis</a:t>
            </a:r>
            <a:r>
              <a:rPr dirty="0"/>
              <a:t>, </a:t>
            </a:r>
            <a:r>
              <a:rPr dirty="0" err="1"/>
              <a:t>puha</a:t>
            </a:r>
            <a:r>
              <a:rPr dirty="0"/>
              <a:t> latex </a:t>
            </a:r>
            <a:r>
              <a:rPr dirty="0" err="1"/>
              <a:t>gumiból</a:t>
            </a:r>
            <a:r>
              <a:rPr dirty="0"/>
              <a:t> </a:t>
            </a:r>
            <a:r>
              <a:rPr dirty="0" err="1"/>
              <a:t>készült</a:t>
            </a:r>
            <a:r>
              <a:rPr dirty="0"/>
              <a:t> </a:t>
            </a:r>
            <a:r>
              <a:rPr dirty="0" err="1"/>
              <a:t>harang</a:t>
            </a:r>
            <a:r>
              <a:rPr dirty="0"/>
              <a:t>, </a:t>
            </a:r>
            <a:r>
              <a:rPr dirty="0" err="1"/>
              <a:t>amely</a:t>
            </a:r>
            <a:r>
              <a:rPr dirty="0"/>
              <a:t> a </a:t>
            </a:r>
            <a:r>
              <a:rPr dirty="0" err="1"/>
              <a:t>belsejében</a:t>
            </a:r>
            <a:r>
              <a:rPr dirty="0"/>
              <a:t> </a:t>
            </a:r>
            <a:r>
              <a:rPr dirty="0" err="1"/>
              <a:t>nagyobb</a:t>
            </a:r>
            <a:r>
              <a:rPr dirty="0"/>
              <a:t> </a:t>
            </a:r>
            <a:r>
              <a:rPr dirty="0" err="1"/>
              <a:t>mennyiségű</a:t>
            </a:r>
            <a:r>
              <a:rPr dirty="0"/>
              <a:t> </a:t>
            </a:r>
            <a:r>
              <a:rPr dirty="0" err="1"/>
              <a:t>polírpasztát</a:t>
            </a:r>
            <a:r>
              <a:rPr dirty="0"/>
              <a:t> </a:t>
            </a:r>
            <a:r>
              <a:rPr dirty="0" err="1"/>
              <a:t>raktározhat</a:t>
            </a:r>
            <a:r>
              <a:rPr dirty="0"/>
              <a:t> el,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polírozóanyagot</a:t>
            </a:r>
            <a:r>
              <a:rPr dirty="0"/>
              <a:t> </a:t>
            </a:r>
            <a:r>
              <a:rPr dirty="0" err="1"/>
              <a:t>folyamatosan</a:t>
            </a:r>
            <a:r>
              <a:rPr dirty="0"/>
              <a:t> </a:t>
            </a:r>
            <a:r>
              <a:rPr dirty="0" err="1"/>
              <a:t>adagolva</a:t>
            </a:r>
            <a:r>
              <a:rPr dirty="0"/>
              <a:t>, </a:t>
            </a:r>
            <a:r>
              <a:rPr dirty="0" err="1"/>
              <a:t>egyenletesen</a:t>
            </a:r>
            <a:r>
              <a:rPr dirty="0"/>
              <a:t> </a:t>
            </a:r>
            <a:r>
              <a:rPr dirty="0" err="1"/>
              <a:t>polírozhatja</a:t>
            </a:r>
            <a:r>
              <a:rPr dirty="0"/>
              <a:t> a </a:t>
            </a:r>
            <a:r>
              <a:rPr dirty="0" err="1"/>
              <a:t>fogfelszínt</a:t>
            </a:r>
            <a:endParaRPr dirty="0"/>
          </a:p>
          <a:p>
            <a:pPr marR="321457" algn="just" defTabSz="321457">
              <a:defRPr sz="26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interdentális</a:t>
            </a:r>
            <a:r>
              <a:rPr dirty="0"/>
              <a:t> </a:t>
            </a:r>
            <a:r>
              <a:rPr dirty="0" err="1"/>
              <a:t>területek</a:t>
            </a:r>
            <a:r>
              <a:rPr dirty="0"/>
              <a:t> </a:t>
            </a:r>
            <a:r>
              <a:rPr dirty="0" err="1"/>
              <a:t>középső</a:t>
            </a:r>
            <a:r>
              <a:rPr dirty="0"/>
              <a:t> </a:t>
            </a:r>
            <a:r>
              <a:rPr dirty="0" err="1"/>
              <a:t>kétharmada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tisztítható</a:t>
            </a:r>
            <a:r>
              <a:rPr dirty="0"/>
              <a:t> meg </a:t>
            </a:r>
            <a:r>
              <a:rPr dirty="0" err="1"/>
              <a:t>velük</a:t>
            </a:r>
            <a:r>
              <a:rPr dirty="0"/>
              <a:t>.</a:t>
            </a:r>
          </a:p>
          <a:p>
            <a:pPr marL="194214" marR="321457" indent="-194214" algn="just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műanyag</a:t>
            </a:r>
            <a:r>
              <a:rPr dirty="0"/>
              <a:t> (</a:t>
            </a:r>
            <a:r>
              <a:rPr dirty="0" err="1"/>
              <a:t>gumi</a:t>
            </a:r>
            <a:r>
              <a:rPr dirty="0"/>
              <a:t>) </a:t>
            </a:r>
            <a:r>
              <a:rPr dirty="0" err="1"/>
              <a:t>korongot</a:t>
            </a:r>
            <a:r>
              <a:rPr dirty="0"/>
              <a:t> </a:t>
            </a:r>
          </a:p>
          <a:p>
            <a:pPr marL="194214" marR="321457" indent="-194214" algn="just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polírozócsíkot</a:t>
            </a:r>
            <a:r>
              <a:rPr dirty="0"/>
              <a:t> </a:t>
            </a:r>
          </a:p>
        </p:txBody>
      </p:sp>
      <p:pic>
        <p:nvPicPr>
          <p:cNvPr id="301" name="flexicup_blue_403101.jpg" descr="flexicup_blue_403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451" y="567354"/>
            <a:ext cx="446484" cy="1009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Flexicup_pink_403102.jpg" descr="Flexicup_pink_403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990" y="5400507"/>
            <a:ext cx="446484" cy="884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91.jpg" descr="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14" y="5400507"/>
            <a:ext cx="1526172" cy="1037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0000000234.jpg" descr="0000000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615" y="5013137"/>
            <a:ext cx="1922350" cy="1468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s-2.jpg" descr="imag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820" y="236637"/>
            <a:ext cx="1622174" cy="1339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rophy-Brush-BK-0600-.jpg" descr="Prophy-Brush-BK-0600-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192" y="0"/>
            <a:ext cx="2900891" cy="16912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1310751"/>
      </p:ext>
    </p:extLst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 advAuto="0"/>
      <p:bldP spid="305" grpId="0" animBg="1" advAuto="0"/>
      <p:bldP spid="306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kenda_gyemantszemcses_magasfenyre_polirozo_gumi_keramiahoz_1-500x500.jpg" descr="kenda_gyemantszemcses_magasfenyre_polirozo_gumi_keramiahoz_1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42" y="-26789"/>
            <a:ext cx="4464844" cy="446484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Kenda Gyémántszemcsés magasfényre polírozó gumi"/>
          <p:cNvSpPr txBox="1"/>
          <p:nvPr/>
        </p:nvSpPr>
        <p:spPr>
          <a:xfrm>
            <a:off x="1995006" y="3652722"/>
            <a:ext cx="353141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sz="1266"/>
              <a:t>Kenda Gyémántszemcsés magasfényre polírozó gumi</a:t>
            </a:r>
          </a:p>
        </p:txBody>
      </p:sp>
      <p:pic>
        <p:nvPicPr>
          <p:cNvPr id="312" name="Dental-Disposable-Prophy-Brush-Prophy-Cups-Polishing-Cup.jpg" descr="Dental-Disposable-Prophy-Brush-Prophy-Cups-Polishing-C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89" y="2852743"/>
            <a:ext cx="3846896" cy="3603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LK5300-Polishing-Brush-Dental-Product-.jpg" descr="LK5300-Polishing-Brush-Dental-Product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617" y="4621871"/>
            <a:ext cx="1648571" cy="18342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71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 advAuto="0"/>
      <p:bldP spid="313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Abrazív anyagok"/>
          <p:cNvSpPr txBox="1">
            <a:spLocks noGrp="1"/>
          </p:cNvSpPr>
          <p:nvPr>
            <p:ph type="title"/>
          </p:nvPr>
        </p:nvSpPr>
        <p:spPr>
          <a:xfrm>
            <a:off x="2238375" y="160734"/>
            <a:ext cx="7715250" cy="8840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Abrazív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anyagok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6" name="- Régi - hagyományos: HORZSAKŐPOR (PUMICE), nagyon abrazív hatású, íny és fogállomány gyulladást okozhat…"/>
          <p:cNvSpPr txBox="1">
            <a:spLocks noGrp="1"/>
          </p:cNvSpPr>
          <p:nvPr>
            <p:ph type="body" idx="1"/>
          </p:nvPr>
        </p:nvSpPr>
        <p:spPr>
          <a:xfrm>
            <a:off x="1047750" y="1455538"/>
            <a:ext cx="10763250" cy="52417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2186" marR="321457" indent="-160729" algn="just" defTabSz="321457">
              <a:tabLst>
                <a:tab pos="482186" algn="l"/>
              </a:tabLst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Régi</a:t>
            </a:r>
            <a:r>
              <a:rPr dirty="0"/>
              <a:t> - </a:t>
            </a:r>
            <a:r>
              <a:rPr dirty="0" err="1"/>
              <a:t>hagyományos</a:t>
            </a:r>
            <a:r>
              <a:rPr dirty="0"/>
              <a:t>: HORZSAKŐPOR (PUMICE), </a:t>
            </a:r>
            <a:r>
              <a:rPr dirty="0" err="1"/>
              <a:t>nagyon</a:t>
            </a:r>
            <a:r>
              <a:rPr dirty="0"/>
              <a:t> </a:t>
            </a:r>
            <a:r>
              <a:rPr dirty="0" err="1"/>
              <a:t>abrazív</a:t>
            </a:r>
            <a:r>
              <a:rPr dirty="0"/>
              <a:t> </a:t>
            </a:r>
            <a:r>
              <a:rPr dirty="0" err="1"/>
              <a:t>hatású</a:t>
            </a:r>
            <a:r>
              <a:rPr dirty="0"/>
              <a:t>, </a:t>
            </a:r>
            <a:r>
              <a:rPr dirty="0" err="1"/>
              <a:t>íny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fogállomány</a:t>
            </a:r>
            <a:r>
              <a:rPr dirty="0"/>
              <a:t> </a:t>
            </a:r>
            <a:r>
              <a:rPr dirty="0" err="1"/>
              <a:t>gyulladást</a:t>
            </a:r>
            <a:r>
              <a:rPr dirty="0"/>
              <a:t> </a:t>
            </a:r>
            <a:r>
              <a:rPr dirty="0" err="1"/>
              <a:t>okozhat</a:t>
            </a:r>
            <a:endParaRPr dirty="0"/>
          </a:p>
          <a:p>
            <a:pPr marL="482186" marR="321457" indent="-160729" algn="just" defTabSz="321457">
              <a:tabLst>
                <a:tab pos="482186" algn="l"/>
              </a:tabLst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Modern - </a:t>
            </a:r>
            <a:r>
              <a:rPr dirty="0" err="1"/>
              <a:t>polírozópaszták</a:t>
            </a:r>
            <a:r>
              <a:rPr dirty="0"/>
              <a:t>: </a:t>
            </a:r>
            <a:r>
              <a:rPr dirty="0" err="1"/>
              <a:t>dörzsanyagának</a:t>
            </a:r>
            <a:r>
              <a:rPr dirty="0"/>
              <a:t> </a:t>
            </a:r>
            <a:r>
              <a:rPr dirty="0" err="1"/>
              <a:t>szemcsenagysága</a:t>
            </a:r>
            <a:r>
              <a:rPr dirty="0"/>
              <a:t> </a:t>
            </a:r>
            <a:r>
              <a:rPr dirty="0" err="1"/>
              <a:t>finomabb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kevésbé</a:t>
            </a:r>
            <a:r>
              <a:rPr dirty="0"/>
              <a:t> </a:t>
            </a:r>
            <a:r>
              <a:rPr dirty="0" err="1"/>
              <a:t>károsítja</a:t>
            </a:r>
            <a:r>
              <a:rPr dirty="0"/>
              <a:t> a </a:t>
            </a:r>
            <a:r>
              <a:rPr dirty="0" err="1"/>
              <a:t>szöveteket</a:t>
            </a:r>
            <a:r>
              <a:rPr dirty="0"/>
              <a:t> – </a:t>
            </a:r>
            <a:r>
              <a:rPr dirty="0" err="1"/>
              <a:t>tartalmazhat</a:t>
            </a:r>
            <a:r>
              <a:rPr dirty="0"/>
              <a:t>: </a:t>
            </a:r>
            <a:r>
              <a:rPr dirty="0" err="1"/>
              <a:t>kálcium-karbonátot</a:t>
            </a:r>
            <a:r>
              <a:rPr dirty="0"/>
              <a:t>, </a:t>
            </a:r>
            <a:r>
              <a:rPr dirty="0" err="1"/>
              <a:t>kálcium-foszfátot</a:t>
            </a:r>
            <a:r>
              <a:rPr dirty="0"/>
              <a:t>, </a:t>
            </a:r>
            <a:r>
              <a:rPr dirty="0" err="1"/>
              <a:t>aluminium</a:t>
            </a:r>
            <a:r>
              <a:rPr dirty="0"/>
              <a:t> </a:t>
            </a:r>
            <a:r>
              <a:rPr dirty="0" err="1"/>
              <a:t>oxidot</a:t>
            </a:r>
            <a:r>
              <a:rPr dirty="0"/>
              <a:t>, </a:t>
            </a:r>
            <a:r>
              <a:rPr dirty="0" err="1"/>
              <a:t>szilikátot</a:t>
            </a:r>
            <a:r>
              <a:rPr dirty="0"/>
              <a:t>, van </a:t>
            </a:r>
            <a:r>
              <a:rPr dirty="0" err="1"/>
              <a:t>amelyik</a:t>
            </a:r>
            <a:r>
              <a:rPr dirty="0"/>
              <a:t> </a:t>
            </a:r>
            <a:r>
              <a:rPr dirty="0" err="1"/>
              <a:t>tartalmaz</a:t>
            </a:r>
            <a:r>
              <a:rPr dirty="0"/>
              <a:t> </a:t>
            </a:r>
            <a:r>
              <a:rPr dirty="0" err="1"/>
              <a:t>fluort</a:t>
            </a:r>
            <a:endParaRPr dirty="0"/>
          </a:p>
          <a:p>
            <a:pPr marR="321457" algn="just" defTabSz="321457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82186" marR="321457" indent="-160729" algn="just" defTabSz="321457">
              <a:tabLst>
                <a:tab pos="482186" algn="l"/>
              </a:tabLst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/>
              <a:t>Air abrasive:</a:t>
            </a:r>
            <a:r>
              <a:rPr dirty="0"/>
              <a:t> </a:t>
            </a:r>
            <a:r>
              <a:rPr dirty="0" err="1"/>
              <a:t>nagynyomású</a:t>
            </a:r>
            <a:r>
              <a:rPr dirty="0"/>
              <a:t> </a:t>
            </a:r>
            <a:r>
              <a:rPr dirty="0" err="1"/>
              <a:t>vízsugárral</a:t>
            </a:r>
            <a:r>
              <a:rPr dirty="0"/>
              <a:t> </a:t>
            </a:r>
            <a:r>
              <a:rPr dirty="0" err="1"/>
              <a:t>abrazív</a:t>
            </a:r>
            <a:r>
              <a:rPr dirty="0"/>
              <a:t> </a:t>
            </a:r>
            <a:r>
              <a:rPr dirty="0" err="1"/>
              <a:t>anyagot</a:t>
            </a:r>
            <a:r>
              <a:rPr dirty="0"/>
              <a:t> (Ca-</a:t>
            </a:r>
            <a:r>
              <a:rPr dirty="0" err="1"/>
              <a:t>bakarbonát</a:t>
            </a:r>
            <a:r>
              <a:rPr dirty="0"/>
              <a:t>, Na-</a:t>
            </a:r>
            <a:r>
              <a:rPr dirty="0" err="1"/>
              <a:t>bikarbonát</a:t>
            </a:r>
            <a:r>
              <a:rPr dirty="0"/>
              <a:t>) </a:t>
            </a:r>
            <a:r>
              <a:rPr dirty="0" err="1"/>
              <a:t>fújunk</a:t>
            </a:r>
            <a:r>
              <a:rPr dirty="0"/>
              <a:t> a fog </a:t>
            </a:r>
            <a:r>
              <a:rPr dirty="0" err="1"/>
              <a:t>felszínére</a:t>
            </a:r>
            <a:r>
              <a:rPr dirty="0"/>
              <a:t>. </a:t>
            </a:r>
            <a:r>
              <a:rPr dirty="0" err="1"/>
              <a:t>Ez</a:t>
            </a:r>
            <a:r>
              <a:rPr dirty="0"/>
              <a:t> a </a:t>
            </a:r>
            <a:r>
              <a:rPr dirty="0" err="1"/>
              <a:t>híg</a:t>
            </a:r>
            <a:r>
              <a:rPr dirty="0"/>
              <a:t> </a:t>
            </a:r>
            <a:r>
              <a:rPr dirty="0" err="1"/>
              <a:t>iszapszerű</a:t>
            </a:r>
            <a:r>
              <a:rPr dirty="0"/>
              <a:t> </a:t>
            </a:r>
            <a:r>
              <a:rPr dirty="0" err="1"/>
              <a:t>lé</a:t>
            </a:r>
            <a:r>
              <a:rPr dirty="0"/>
              <a:t> </a:t>
            </a:r>
            <a:r>
              <a:rPr dirty="0" err="1"/>
              <a:t>eltávolítja</a:t>
            </a:r>
            <a:r>
              <a:rPr dirty="0"/>
              <a:t> a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felszínéről</a:t>
            </a:r>
            <a:r>
              <a:rPr dirty="0"/>
              <a:t> a </a:t>
            </a:r>
            <a:r>
              <a:rPr dirty="0" err="1"/>
              <a:t>különböző</a:t>
            </a:r>
            <a:r>
              <a:rPr dirty="0"/>
              <a:t> </a:t>
            </a:r>
            <a:r>
              <a:rPr dirty="0" err="1"/>
              <a:t>lerakódásokat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elszíneződéseket</a:t>
            </a:r>
            <a:r>
              <a:rPr dirty="0"/>
              <a:t>.</a:t>
            </a:r>
          </a:p>
          <a:p>
            <a:pPr marR="321457" algn="just" defTabSz="321457">
              <a:defRPr sz="29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317" name="bg_3507.jpg" descr="bg_35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0" y="3644131"/>
            <a:ext cx="1398481" cy="1017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68580_13_x_280xjpg025853.tif-cbe680b646.jpg" descr="68580_13_x_280xjpg025853.tif-cbe680b6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7" y="251222"/>
            <a:ext cx="1169789" cy="98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129245690516.jpg" descr="129245690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974" y="294679"/>
            <a:ext cx="1398480" cy="150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68580_13_x_280xjpg022825.tif.jpg" descr="68580_13_x_280xjpg022825.ti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175" y="3448837"/>
            <a:ext cx="1398481" cy="1128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129816157852.jpg" descr="1298161578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470" y="4969326"/>
            <a:ext cx="1322038" cy="180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12744401733061.jpg" descr="127444017330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2258" y="3611947"/>
            <a:ext cx="1023984" cy="884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air_flow.jpg" descr="air_flo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156" y="5036344"/>
            <a:ext cx="1428750" cy="1803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header_PROPHYflex-3_1.jpg" descr="header_PROPHYflex-3_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1187" y="5116711"/>
            <a:ext cx="2222501" cy="1250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68580_13_x_280xjpg025854.tif-134f4a6ccb.jpg" descr="68580_13_x_280xjpg025854.tif-134f4a6cc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546" y="1455539"/>
            <a:ext cx="1241227" cy="98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129816165989.jpg" descr="12981616598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454" y="2659856"/>
            <a:ext cx="1064098" cy="1064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12744395686093.jpg" descr="1274439568609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5754" y="5071973"/>
            <a:ext cx="2169914" cy="1598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67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 advAuto="0"/>
      <p:bldP spid="319" grpId="0" animBg="1" advAuto="0"/>
      <p:bldP spid="320" grpId="0" animBg="1" advAuto="0"/>
      <p:bldP spid="321" grpId="0" animBg="1" advAuto="0"/>
      <p:bldP spid="322" grpId="0" animBg="1" advAuto="0"/>
      <p:bldP spid="323" grpId="0" animBg="1" advAuto="0"/>
      <p:bldP spid="324" grpId="0" animBg="1" advAuto="0"/>
      <p:bldP spid="326" grpId="0" animBg="1" advAuto="0"/>
      <p:bldP spid="327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Interdentalis terület tisztítása"/>
          <p:cNvSpPr txBox="1">
            <a:spLocks noGrp="1"/>
          </p:cNvSpPr>
          <p:nvPr>
            <p:ph type="title"/>
          </p:nvPr>
        </p:nvSpPr>
        <p:spPr>
          <a:xfrm>
            <a:off x="0" y="321470"/>
            <a:ext cx="12192000" cy="9644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Interdentalis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terület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tisztítása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0" name="- finom polírozócsíkokkal (Sof-Lex strip)…"/>
          <p:cNvSpPr txBox="1">
            <a:spLocks noGrp="1"/>
          </p:cNvSpPr>
          <p:nvPr>
            <p:ph type="body" idx="1"/>
          </p:nvPr>
        </p:nvSpPr>
        <p:spPr>
          <a:xfrm>
            <a:off x="1638300" y="1687711"/>
            <a:ext cx="8735021" cy="41299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82186" marR="321457" indent="-160729" algn="just" defTabSz="321457">
              <a:tabLst>
                <a:tab pos="482186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finom</a:t>
            </a:r>
            <a:r>
              <a:rPr dirty="0"/>
              <a:t> </a:t>
            </a:r>
            <a:r>
              <a:rPr dirty="0" err="1"/>
              <a:t>polírozócsíkokkal</a:t>
            </a:r>
            <a:r>
              <a:rPr dirty="0"/>
              <a:t> (</a:t>
            </a:r>
            <a:r>
              <a:rPr dirty="0" err="1"/>
              <a:t>Sof</a:t>
            </a:r>
            <a:r>
              <a:rPr dirty="0"/>
              <a:t>-Lex strip)</a:t>
            </a:r>
          </a:p>
          <a:p>
            <a:pPr marL="482186" marR="321457" indent="-160729" algn="just" defTabSz="321457">
              <a:tabLst>
                <a:tab pos="482186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482186" marR="321457" indent="-160729" algn="just" defTabSz="321457">
              <a:tabLst>
                <a:tab pos="482186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/>
              <a:t>EVA System</a:t>
            </a:r>
            <a:r>
              <a:rPr dirty="0"/>
              <a:t> – </a:t>
            </a:r>
            <a:r>
              <a:rPr b="1" i="1" dirty="0" err="1">
                <a:solidFill>
                  <a:srgbClr val="4D22B3"/>
                </a:solidFill>
              </a:rPr>
              <a:t>Axelsson</a:t>
            </a:r>
            <a:r>
              <a:rPr dirty="0"/>
              <a:t> </a:t>
            </a:r>
            <a:r>
              <a:rPr dirty="0" err="1"/>
              <a:t>svéd</a:t>
            </a:r>
            <a:r>
              <a:rPr dirty="0"/>
              <a:t> </a:t>
            </a:r>
            <a:r>
              <a:rPr dirty="0" err="1"/>
              <a:t>parodontológus</a:t>
            </a:r>
            <a:r>
              <a:rPr dirty="0"/>
              <a:t> </a:t>
            </a:r>
            <a:r>
              <a:rPr dirty="0" err="1"/>
              <a:t>fejlesztette</a:t>
            </a:r>
            <a:r>
              <a:rPr dirty="0"/>
              <a:t> </a:t>
            </a:r>
            <a:r>
              <a:rPr dirty="0" err="1"/>
              <a:t>ki</a:t>
            </a:r>
            <a:r>
              <a:rPr dirty="0"/>
              <a:t> a </a:t>
            </a:r>
            <a:r>
              <a:rPr dirty="0" err="1"/>
              <a:t>túlérő</a:t>
            </a:r>
            <a:r>
              <a:rPr dirty="0"/>
              <a:t> </a:t>
            </a:r>
            <a:r>
              <a:rPr dirty="0" err="1"/>
              <a:t>approximális</a:t>
            </a:r>
            <a:r>
              <a:rPr dirty="0"/>
              <a:t> </a:t>
            </a:r>
            <a:r>
              <a:rPr dirty="0" err="1"/>
              <a:t>tömések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koronaszélek</a:t>
            </a:r>
            <a:r>
              <a:rPr dirty="0"/>
              <a:t> </a:t>
            </a:r>
            <a:r>
              <a:rPr dirty="0" err="1"/>
              <a:t>korrekciójára</a:t>
            </a:r>
            <a:r>
              <a:rPr dirty="0"/>
              <a:t>. </a:t>
            </a:r>
            <a:r>
              <a:rPr dirty="0" err="1"/>
              <a:t>Ez</a:t>
            </a:r>
            <a:r>
              <a:rPr dirty="0"/>
              <a:t> </a:t>
            </a:r>
            <a:r>
              <a:rPr dirty="0" err="1"/>
              <a:t>speciálisan</a:t>
            </a:r>
            <a:r>
              <a:rPr dirty="0"/>
              <a:t> </a:t>
            </a:r>
            <a:r>
              <a:rPr dirty="0" err="1"/>
              <a:t>kialakított</a:t>
            </a:r>
            <a:r>
              <a:rPr dirty="0"/>
              <a:t> </a:t>
            </a:r>
            <a:r>
              <a:rPr dirty="0" err="1"/>
              <a:t>könyökdarab</a:t>
            </a:r>
            <a:r>
              <a:rPr dirty="0"/>
              <a:t>, </a:t>
            </a:r>
            <a:r>
              <a:rPr dirty="0" err="1"/>
              <a:t>mely</a:t>
            </a:r>
            <a:r>
              <a:rPr dirty="0"/>
              <a:t> a </a:t>
            </a:r>
            <a:r>
              <a:rPr dirty="0" err="1"/>
              <a:t>forgó</a:t>
            </a:r>
            <a:r>
              <a:rPr dirty="0"/>
              <a:t> </a:t>
            </a:r>
            <a:r>
              <a:rPr dirty="0" err="1"/>
              <a:t>mozgást</a:t>
            </a:r>
            <a:r>
              <a:rPr dirty="0"/>
              <a:t>, </a:t>
            </a:r>
            <a:r>
              <a:rPr dirty="0" err="1"/>
              <a:t>fűrészelő</a:t>
            </a:r>
            <a:r>
              <a:rPr dirty="0"/>
              <a:t> </a:t>
            </a:r>
            <a:r>
              <a:rPr dirty="0" err="1"/>
              <a:t>mozgássá</a:t>
            </a:r>
            <a:r>
              <a:rPr dirty="0"/>
              <a:t> </a:t>
            </a:r>
            <a:r>
              <a:rPr dirty="0" err="1"/>
              <a:t>alakítja</a:t>
            </a:r>
            <a:r>
              <a:rPr dirty="0"/>
              <a:t> </a:t>
            </a:r>
            <a:r>
              <a:rPr dirty="0" err="1"/>
              <a:t>át</a:t>
            </a:r>
            <a:r>
              <a:rPr dirty="0"/>
              <a:t>. </a:t>
            </a:r>
          </a:p>
          <a:p>
            <a:pPr marL="803643" marR="321457" indent="-160729" algn="just" defTabSz="321457">
              <a:tabLst>
                <a:tab pos="803643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A </a:t>
            </a:r>
            <a:r>
              <a:rPr dirty="0" err="1"/>
              <a:t>tömések</a:t>
            </a:r>
            <a:r>
              <a:rPr dirty="0"/>
              <a:t> </a:t>
            </a:r>
            <a:r>
              <a:rPr dirty="0" err="1"/>
              <a:t>korrekciójához</a:t>
            </a:r>
            <a:r>
              <a:rPr dirty="0"/>
              <a:t> </a:t>
            </a:r>
            <a:r>
              <a:rPr dirty="0" err="1"/>
              <a:t>gyémántborítású</a:t>
            </a:r>
            <a:r>
              <a:rPr dirty="0"/>
              <a:t> </a:t>
            </a:r>
            <a:r>
              <a:rPr dirty="0" err="1"/>
              <a:t>reszelőket</a:t>
            </a:r>
            <a:r>
              <a:rPr dirty="0"/>
              <a:t> </a:t>
            </a:r>
            <a:r>
              <a:rPr dirty="0" err="1"/>
              <a:t>használunk</a:t>
            </a:r>
            <a:endParaRPr dirty="0"/>
          </a:p>
          <a:p>
            <a:pPr marL="803643" marR="321457" indent="-160729" algn="just" defTabSz="321457">
              <a:tabLst>
                <a:tab pos="803643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Az </a:t>
            </a:r>
            <a:r>
              <a:rPr dirty="0" err="1"/>
              <a:t>approximális</a:t>
            </a:r>
            <a:r>
              <a:rPr dirty="0"/>
              <a:t> </a:t>
            </a:r>
            <a:r>
              <a:rPr dirty="0" err="1"/>
              <a:t>professzionális</a:t>
            </a:r>
            <a:r>
              <a:rPr dirty="0"/>
              <a:t> </a:t>
            </a:r>
            <a:r>
              <a:rPr dirty="0" err="1"/>
              <a:t>plakkeltávolításnál</a:t>
            </a:r>
            <a:r>
              <a:rPr dirty="0"/>
              <a:t> </a:t>
            </a:r>
            <a:r>
              <a:rPr dirty="0" err="1"/>
              <a:t>műanyag</a:t>
            </a:r>
            <a:r>
              <a:rPr dirty="0"/>
              <a:t> </a:t>
            </a:r>
            <a:r>
              <a:rPr dirty="0" err="1"/>
              <a:t>betétet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polírozópasztát</a:t>
            </a:r>
            <a:r>
              <a:rPr dirty="0"/>
              <a:t> </a:t>
            </a:r>
            <a:r>
              <a:rPr dirty="0" err="1"/>
              <a:t>alkalmazunk</a:t>
            </a:r>
            <a:endParaRPr dirty="0"/>
          </a:p>
        </p:txBody>
      </p:sp>
      <p:pic>
        <p:nvPicPr>
          <p:cNvPr id="331" name="Soflex_strips_1_w220x150.jpg" descr="Soflex_strips_1_w22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8" y="1477864"/>
            <a:ext cx="1964531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i_01_02_02_01_02a.jpg" descr="pi_01_02_02_01_0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0" y="3190124"/>
            <a:ext cx="1553766" cy="1250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of-lex-strips-discs_250px.jpg" descr="sof-lex-strips-discs_250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377" y="1040309"/>
            <a:ext cx="1750219" cy="1777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figure_7.jpg" descr="figure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339" y="4015227"/>
            <a:ext cx="4277321" cy="2842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figure_9.jpg" descr="figure_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143" y="3993795"/>
            <a:ext cx="1339453" cy="89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figure_8.jpg" descr="figure_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321" y="5607843"/>
            <a:ext cx="1339453" cy="8929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2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Egyéni szájhigiénés eszközök"/>
          <p:cNvSpPr txBox="1">
            <a:spLocks noGrp="1"/>
          </p:cNvSpPr>
          <p:nvPr>
            <p:ph type="title"/>
          </p:nvPr>
        </p:nvSpPr>
        <p:spPr>
          <a:xfrm>
            <a:off x="2238375" y="71437"/>
            <a:ext cx="7715250" cy="9978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>
                <a:solidFill>
                  <a:schemeClr val="tx1"/>
                </a:solidFill>
              </a:rPr>
              <a:t>Egyéni</a:t>
            </a:r>
            <a:r>
              <a:rPr sz="4800" dirty="0">
                <a:solidFill>
                  <a:schemeClr val="tx1"/>
                </a:solidFill>
              </a:rPr>
              <a:t> </a:t>
            </a:r>
            <a:r>
              <a:rPr sz="4800" dirty="0" err="1">
                <a:solidFill>
                  <a:schemeClr val="tx1"/>
                </a:solidFill>
              </a:rPr>
              <a:t>szájhigiénés</a:t>
            </a:r>
            <a:r>
              <a:rPr sz="4800" dirty="0">
                <a:solidFill>
                  <a:schemeClr val="tx1"/>
                </a:solidFill>
              </a:rPr>
              <a:t> </a:t>
            </a:r>
            <a:r>
              <a:rPr sz="4800" dirty="0" err="1">
                <a:solidFill>
                  <a:schemeClr val="tx1"/>
                </a:solidFill>
              </a:rPr>
              <a:t>eszközök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339" name="Kézi fogkefék:…"/>
          <p:cNvSpPr txBox="1">
            <a:spLocks noGrp="1"/>
          </p:cNvSpPr>
          <p:nvPr>
            <p:ph type="body" idx="1"/>
          </p:nvPr>
        </p:nvSpPr>
        <p:spPr>
          <a:xfrm>
            <a:off x="704850" y="1790402"/>
            <a:ext cx="11258549" cy="4871145"/>
          </a:xfrm>
          <a:prstGeom prst="rect">
            <a:avLst/>
          </a:prstGeom>
        </p:spPr>
        <p:txBody>
          <a:bodyPr/>
          <a:lstStyle/>
          <a:p>
            <a:pPr marR="321457" algn="just" defTabSz="321457">
              <a:defRPr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Kézi</a:t>
            </a:r>
            <a:r>
              <a:rPr dirty="0"/>
              <a:t> </a:t>
            </a:r>
            <a:r>
              <a:rPr dirty="0" err="1"/>
              <a:t>fogkefék</a:t>
            </a:r>
            <a:r>
              <a:rPr dirty="0"/>
              <a:t>:</a:t>
            </a:r>
          </a:p>
          <a:p>
            <a:pPr marR="321457" algn="just" defTabSz="321457">
              <a:defRPr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</a:t>
            </a:r>
            <a:r>
              <a:rPr u="sng" dirty="0">
                <a:solidFill>
                  <a:srgbClr val="1A0A53"/>
                </a:solidFill>
              </a:rPr>
              <a:t> </a:t>
            </a:r>
            <a:r>
              <a:rPr u="sng" dirty="0" err="1">
                <a:solidFill>
                  <a:srgbClr val="1A0A53"/>
                </a:solidFill>
                <a:latin typeface="Times"/>
                <a:ea typeface="Times"/>
                <a:cs typeface="Times"/>
                <a:sym typeface="Times"/>
              </a:rPr>
              <a:t>részei</a:t>
            </a:r>
            <a:r>
              <a:rPr u="sng" dirty="0">
                <a:solidFill>
                  <a:srgbClr val="1A0A53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b="0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dirty="0" err="1">
                <a:latin typeface="Times"/>
                <a:ea typeface="Times"/>
                <a:cs typeface="Times"/>
                <a:sym typeface="Times"/>
              </a:rPr>
              <a:t>fej</a:t>
            </a:r>
            <a:r>
              <a:rPr b="0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b="0" dirty="0" err="1">
                <a:latin typeface="Times"/>
                <a:ea typeface="Times"/>
                <a:cs typeface="Times"/>
                <a:sym typeface="Times"/>
              </a:rPr>
              <a:t>sörték</a:t>
            </a:r>
            <a:r>
              <a:rPr b="0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b="0" dirty="0" err="1">
                <a:latin typeface="Times"/>
                <a:ea typeface="Times"/>
                <a:cs typeface="Times"/>
                <a:sym typeface="Times"/>
              </a:rPr>
              <a:t>nyak</a:t>
            </a:r>
            <a:r>
              <a:rPr b="0"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b="0" dirty="0" err="1">
                <a:latin typeface="Times"/>
                <a:ea typeface="Times"/>
                <a:cs typeface="Times"/>
                <a:sym typeface="Times"/>
              </a:rPr>
              <a:t>markolat</a:t>
            </a:r>
            <a:endParaRPr b="0" dirty="0">
              <a:latin typeface="Times"/>
              <a:ea typeface="Times"/>
              <a:cs typeface="Times"/>
              <a:sym typeface="Times"/>
            </a:endParaRPr>
          </a:p>
          <a:p>
            <a:pPr marR="321457" algn="just" defTabSz="321457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Sörtéi</a:t>
            </a:r>
            <a:r>
              <a:rPr dirty="0"/>
              <a:t> </a:t>
            </a:r>
            <a:r>
              <a:rPr dirty="0" err="1"/>
              <a:t>műanyagból</a:t>
            </a:r>
            <a:r>
              <a:rPr dirty="0"/>
              <a:t> </a:t>
            </a:r>
            <a:r>
              <a:rPr dirty="0" err="1"/>
              <a:t>készülnek</a:t>
            </a:r>
            <a:r>
              <a:rPr dirty="0"/>
              <a:t>,</a:t>
            </a:r>
            <a:r>
              <a:rPr sz="1125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keresztmetszete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és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keménysége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szerint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lehet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- 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kemény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középkemény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, </a:t>
            </a:r>
            <a:r>
              <a:rPr dirty="0" err="1">
                <a:latin typeface="Times"/>
                <a:ea typeface="Times"/>
                <a:cs typeface="Times"/>
                <a:sym typeface="Times"/>
              </a:rPr>
              <a:t>puha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dirty="0"/>
              <a:t>A </a:t>
            </a:r>
            <a:r>
              <a:rPr sz="1969" dirty="0" err="1"/>
              <a:t>fogkefe</a:t>
            </a:r>
            <a:r>
              <a:rPr sz="1969" dirty="0"/>
              <a:t> </a:t>
            </a:r>
            <a:r>
              <a:rPr sz="1969" dirty="0" err="1"/>
              <a:t>fejében</a:t>
            </a:r>
            <a:r>
              <a:rPr sz="1969" dirty="0"/>
              <a:t> a </a:t>
            </a:r>
            <a:r>
              <a:rPr sz="1969" dirty="0" err="1"/>
              <a:t>sörtecsomókat</a:t>
            </a:r>
            <a:r>
              <a:rPr sz="1969" dirty="0"/>
              <a:t> </a:t>
            </a:r>
            <a:r>
              <a:rPr sz="1969" dirty="0" err="1"/>
              <a:t>négy</a:t>
            </a:r>
            <a:r>
              <a:rPr sz="1969" dirty="0"/>
              <a:t> </a:t>
            </a:r>
            <a:r>
              <a:rPr sz="1969" dirty="0" err="1"/>
              <a:t>vagy</a:t>
            </a:r>
            <a:r>
              <a:rPr sz="1969" dirty="0"/>
              <a:t> </a:t>
            </a:r>
            <a:r>
              <a:rPr sz="1969" dirty="0" err="1"/>
              <a:t>öt</a:t>
            </a:r>
            <a:r>
              <a:rPr sz="1969" dirty="0"/>
              <a:t> </a:t>
            </a:r>
            <a:r>
              <a:rPr sz="1969" dirty="0" err="1"/>
              <a:t>sorban</a:t>
            </a:r>
            <a:r>
              <a:rPr sz="1969" dirty="0"/>
              <a:t>, </a:t>
            </a:r>
            <a:r>
              <a:rPr sz="1969" dirty="0" err="1"/>
              <a:t>soronként</a:t>
            </a:r>
            <a:r>
              <a:rPr sz="1969" dirty="0"/>
              <a:t> 10-12 </a:t>
            </a:r>
            <a:r>
              <a:rPr sz="1969" dirty="0" err="1"/>
              <a:t>csomóban</a:t>
            </a:r>
            <a:r>
              <a:rPr sz="1969" dirty="0"/>
              <a:t> </a:t>
            </a:r>
            <a:r>
              <a:rPr sz="1969" dirty="0" err="1"/>
              <a:t>helyezik</a:t>
            </a:r>
            <a:r>
              <a:rPr sz="1969" dirty="0"/>
              <a:t> el. </a:t>
            </a:r>
            <a:endParaRPr lang="hu-HU" sz="1969" dirty="0"/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969" dirty="0"/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b="1" dirty="0" err="1"/>
              <a:t>Típusai</a:t>
            </a:r>
            <a:r>
              <a:rPr sz="1969" b="1" dirty="0"/>
              <a:t>:</a:t>
            </a:r>
            <a:endParaRPr lang="hu-HU" sz="1969" b="1" dirty="0"/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969" b="1" dirty="0"/>
          </a:p>
          <a:p>
            <a:pPr marL="187517" indent="-187517"/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 TUFTED -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fejű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egyforma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hosszúra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levágott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legömbölyített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végű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műanyag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elemi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sörteszálakat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tartalmaz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hu-HU" sz="196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7517" indent="-187517"/>
            <a:endParaRPr sz="196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7517" indent="-187517"/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Fűrészfogszerűen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levágott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sörtecsomókat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tartalmazó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fogkefék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jobban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lehet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hatolni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interdentális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fogközbe</a:t>
            </a:r>
            <a:endParaRPr sz="196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0" name="multi-tufted-tandenborstel.jpg" descr="multi-tufted-tandenbors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648" y="71437"/>
            <a:ext cx="2241352" cy="2241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thumb_f4ab4681d164afe483ff6e00dbc810682.1.jpg" descr="thumb_f4ab4681d164afe483ff6e00dbc810682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1" y="395137"/>
            <a:ext cx="937617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toothbrushes.jpg" descr="toothbrush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704" y="1069330"/>
            <a:ext cx="780969" cy="1044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home_08.jpg" descr="home_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861" y="1185564"/>
            <a:ext cx="1366242" cy="10447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1829706"/>
      </p:ext>
    </p:extLst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animBg="1" advAuto="0"/>
      <p:bldP spid="342" grpId="0" animBg="1" advAuto="0"/>
      <p:bldP spid="34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z orális egészség része az általános egészségnek.…"/>
          <p:cNvSpPr txBox="1">
            <a:spLocks noGrp="1"/>
          </p:cNvSpPr>
          <p:nvPr>
            <p:ph type="body" sz="quarter" idx="1"/>
          </p:nvPr>
        </p:nvSpPr>
        <p:spPr>
          <a:xfrm>
            <a:off x="838200" y="758514"/>
            <a:ext cx="7026891" cy="541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 b="1">
                <a:solidFill>
                  <a:srgbClr val="2E073E"/>
                </a:solidFill>
              </a:defRPr>
            </a:pPr>
            <a:r>
              <a:rPr lang="en-US" sz="1800" dirty="0">
                <a:solidFill>
                  <a:schemeClr val="tx1"/>
                </a:solidFill>
                <a:sym typeface="Times New Roman"/>
              </a:rPr>
              <a:t>Az </a:t>
            </a:r>
            <a:r>
              <a:rPr lang="en-US" sz="1800" dirty="0" err="1">
                <a:solidFill>
                  <a:schemeClr val="tx1"/>
                </a:solidFill>
                <a:sym typeface="Times New Roman"/>
              </a:rPr>
              <a:t>orális</a:t>
            </a:r>
            <a:r>
              <a:rPr lang="en-US" sz="1800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Times New Roman"/>
              </a:rPr>
              <a:t>egészség</a:t>
            </a:r>
            <a:r>
              <a:rPr lang="en-US" sz="1800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Times New Roman"/>
              </a:rPr>
              <a:t>része</a:t>
            </a:r>
            <a:r>
              <a:rPr lang="en-US" sz="1800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Times New Roman"/>
              </a:rPr>
              <a:t>az</a:t>
            </a:r>
            <a:r>
              <a:rPr lang="en-US" sz="1800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Times New Roman"/>
              </a:rPr>
              <a:t>általános</a:t>
            </a:r>
            <a:r>
              <a:rPr lang="en-US" sz="1800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sym typeface="Times New Roman"/>
              </a:rPr>
              <a:t>egészségnek</a:t>
            </a:r>
            <a:r>
              <a:rPr lang="en-US" sz="1800" dirty="0">
                <a:solidFill>
                  <a:schemeClr val="tx1"/>
                </a:solidFill>
                <a:sym typeface="Times New Roman"/>
              </a:rPr>
              <a:t>.</a:t>
            </a: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 b="1" i="1" u="sng">
                <a:solidFill>
                  <a:srgbClr val="001E5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 err="1">
                <a:solidFill>
                  <a:schemeClr val="tx1"/>
                </a:solidFill>
              </a:rPr>
              <a:t>Ép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fogazat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jelentősége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  <a:sym typeface="Times New Roman"/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rágás</a:t>
            </a:r>
            <a:endParaRPr lang="en-US" sz="1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hangképzés</a:t>
            </a:r>
            <a:endParaRPr lang="en-US" sz="1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beszéd</a:t>
            </a:r>
            <a:endParaRPr lang="en-US" sz="1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esztétika</a:t>
            </a:r>
            <a:endParaRPr lang="en-US" sz="1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jó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megjelenés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közérzet</a:t>
            </a:r>
            <a:endParaRPr lang="en-US" sz="1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önbecsülés</a:t>
            </a:r>
            <a:endParaRPr lang="en-US" sz="1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1E5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</a:rPr>
              <a:t>tejfogazatnak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helyfenntartás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maradó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fogak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számára</a:t>
            </a:r>
            <a:endParaRPr lang="en-US" sz="1800" dirty="0">
              <a:solidFill>
                <a:schemeClr val="tx1"/>
              </a:solidFill>
            </a:endParaRP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800" dirty="0">
              <a:solidFill>
                <a:schemeClr val="tx1"/>
              </a:solidFill>
            </a:endParaRP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 b="1" u="sng">
                <a:solidFill>
                  <a:srgbClr val="5C07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dirty="0" err="1">
                <a:solidFill>
                  <a:schemeClr val="tx1"/>
                </a:solidFill>
              </a:rPr>
              <a:t>fogazat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minősége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befolyásolja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életminőséget</a:t>
            </a:r>
            <a:r>
              <a:rPr lang="en-US" sz="1800" dirty="0">
                <a:solidFill>
                  <a:schemeClr val="tx1"/>
                </a:solidFill>
              </a:rPr>
              <a:t>!!!</a:t>
            </a:r>
            <a:endParaRPr lang="en-US" sz="1800" dirty="0">
              <a:solidFill>
                <a:schemeClr val="tx1"/>
              </a:solidFill>
              <a:sym typeface="Times New Roman"/>
            </a:endParaRP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800" dirty="0">
              <a:solidFill>
                <a:schemeClr val="tx1"/>
              </a:solidFill>
              <a:sym typeface="Times New Roman"/>
            </a:endParaRP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u="sng" dirty="0">
                <a:solidFill>
                  <a:schemeClr val="tx1"/>
                </a:solidFill>
                <a:sym typeface="Times New Roman"/>
              </a:rPr>
              <a:t>A </a:t>
            </a:r>
            <a:r>
              <a:rPr lang="en-US" sz="1800" b="1" u="sng" dirty="0" err="1">
                <a:solidFill>
                  <a:schemeClr val="tx1"/>
                </a:solidFill>
                <a:sym typeface="Times New Roman"/>
              </a:rPr>
              <a:t>preventív</a:t>
            </a:r>
            <a:r>
              <a:rPr lang="en-US" sz="1800" b="1" u="sng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sym typeface="Times New Roman"/>
              </a:rPr>
              <a:t>fogászat</a:t>
            </a:r>
            <a:r>
              <a:rPr lang="en-US" sz="1800" u="sng" dirty="0">
                <a:solidFill>
                  <a:schemeClr val="tx1"/>
                </a:solidFill>
                <a:sym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sym typeface="Times New Roman"/>
              </a:rPr>
              <a:t>célja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szájüreg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és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fogazat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betegségeinek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megelőzése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valamint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kifejlődésük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meggátlása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>
              <a:solidFill>
                <a:schemeClr val="tx1"/>
              </a:solidFill>
              <a:sym typeface="Times New Roman"/>
            </a:endParaRPr>
          </a:p>
          <a:p>
            <a:pPr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400" dirty="0">
              <a:solidFill>
                <a:schemeClr val="tx1"/>
              </a:solidFill>
              <a:sym typeface="Times New Roman"/>
            </a:endParaRPr>
          </a:p>
        </p:txBody>
      </p:sp>
      <p:pic>
        <p:nvPicPr>
          <p:cNvPr id="48" name="tehetunk-gyermekunk-mosolyaert-5762.jpg.png" descr="tehetunk-gyermekunk-mosolyaert-5762.jpg.png"/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8407572" y="758514"/>
            <a:ext cx="3089586" cy="308958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462274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rthodonciai fogkefe: hasonló a fejkiképzése az előzőhöz…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12192000" cy="645497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87517" indent="-187517"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dirty="0" err="1">
                <a:solidFill>
                  <a:srgbClr val="000000"/>
                </a:solidFill>
              </a:rPr>
              <a:t>Orthodonciai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fogkefe</a:t>
            </a:r>
            <a:r>
              <a:rPr sz="3200" b="1" dirty="0">
                <a:solidFill>
                  <a:srgbClr val="000000"/>
                </a:solidFill>
              </a:rPr>
              <a:t>: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lang="hu-H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 vagy három középső sörtecsomósor mélyebben van, mint a két szélső </a:t>
            </a:r>
          </a:p>
          <a:p>
            <a:pPr marL="187517" indent="-187517"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dirty="0">
                <a:solidFill>
                  <a:srgbClr val="000000"/>
                </a:solidFill>
              </a:rPr>
              <a:t>„</a:t>
            </a:r>
            <a:r>
              <a:rPr sz="3200" b="1" dirty="0" err="1">
                <a:solidFill>
                  <a:srgbClr val="000000"/>
                </a:solidFill>
              </a:rPr>
              <a:t>háromdimenziós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fogkefe</a:t>
            </a:r>
            <a:r>
              <a:rPr sz="3200" b="1" dirty="0">
                <a:solidFill>
                  <a:srgbClr val="000000"/>
                </a:solidFill>
              </a:rPr>
              <a:t>”: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fejével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egyszerre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lehet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az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ínyszélt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masszírozni</a:t>
            </a:r>
            <a:r>
              <a:rPr sz="3200" dirty="0">
                <a:solidFill>
                  <a:srgbClr val="000000"/>
                </a:solidFill>
              </a:rPr>
              <a:t>, a </a:t>
            </a:r>
            <a:r>
              <a:rPr sz="3200" dirty="0" err="1">
                <a:solidFill>
                  <a:srgbClr val="000000"/>
                </a:solidFill>
              </a:rPr>
              <a:t>fogat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és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az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ínyt</a:t>
            </a:r>
            <a:r>
              <a:rPr sz="3200" dirty="0">
                <a:solidFill>
                  <a:srgbClr val="000000"/>
                </a:solidFill>
              </a:rPr>
              <a:t> sulcus </a:t>
            </a:r>
            <a:r>
              <a:rPr sz="3200" dirty="0" err="1">
                <a:solidFill>
                  <a:srgbClr val="000000"/>
                </a:solidFill>
              </a:rPr>
              <a:t>gingivaet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megtisztítani</a:t>
            </a:r>
            <a:r>
              <a:rPr sz="3200" dirty="0">
                <a:solidFill>
                  <a:srgbClr val="000000"/>
                </a:solidFill>
              </a:rPr>
              <a:t>. </a:t>
            </a:r>
          </a:p>
          <a:p>
            <a:pPr marL="187517" indent="-187517"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dirty="0">
                <a:solidFill>
                  <a:srgbClr val="000000"/>
                </a:solidFill>
              </a:rPr>
              <a:t>Power tip </a:t>
            </a:r>
            <a:r>
              <a:rPr sz="3200" b="1" dirty="0" err="1">
                <a:solidFill>
                  <a:srgbClr val="000000"/>
                </a:solidFill>
              </a:rPr>
              <a:t>fogkefe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– </a:t>
            </a:r>
            <a:r>
              <a:rPr sz="3200" dirty="0" err="1">
                <a:solidFill>
                  <a:srgbClr val="000000"/>
                </a:solidFill>
              </a:rPr>
              <a:t>kiemelkedő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sörtecsomókban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végződik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az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interdentalis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és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retromoláris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régiók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hatékonyabb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megtisztítását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célozza</a:t>
            </a:r>
            <a:endParaRPr sz="3200" dirty="0">
              <a:solidFill>
                <a:srgbClr val="000000"/>
              </a:solidFill>
            </a:endParaRPr>
          </a:p>
          <a:p>
            <a:pPr marL="187517" indent="-187517"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b="1" dirty="0">
                <a:solidFill>
                  <a:srgbClr val="000000"/>
                </a:solidFill>
              </a:rPr>
              <a:t>„</a:t>
            </a:r>
            <a:r>
              <a:rPr sz="3200" b="1" dirty="0" err="1">
                <a:solidFill>
                  <a:srgbClr val="000000"/>
                </a:solidFill>
              </a:rPr>
              <a:t>fehérítő</a:t>
            </a:r>
            <a:r>
              <a:rPr sz="3200" b="1" dirty="0">
                <a:solidFill>
                  <a:srgbClr val="000000"/>
                </a:solidFill>
              </a:rPr>
              <a:t>” </a:t>
            </a:r>
            <a:r>
              <a:rPr sz="3200" b="1" dirty="0" err="1">
                <a:solidFill>
                  <a:srgbClr val="000000"/>
                </a:solidFill>
              </a:rPr>
              <a:t>fogkefe</a:t>
            </a:r>
            <a:r>
              <a:rPr sz="3200" b="1" dirty="0">
                <a:solidFill>
                  <a:srgbClr val="000000"/>
                </a:solidFill>
              </a:rPr>
              <a:t> - </a:t>
            </a:r>
            <a:r>
              <a:rPr sz="3200" dirty="0" err="1">
                <a:solidFill>
                  <a:srgbClr val="000000"/>
                </a:solidFill>
              </a:rPr>
              <a:t>fogkefék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fejében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gumiból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kialakított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változatos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formák</a:t>
            </a:r>
            <a:r>
              <a:rPr sz="3200" dirty="0">
                <a:solidFill>
                  <a:srgbClr val="000000"/>
                </a:solidFill>
              </a:rPr>
              <a:t> (</a:t>
            </a:r>
            <a:r>
              <a:rPr sz="3200" dirty="0" err="1">
                <a:solidFill>
                  <a:srgbClr val="000000"/>
                </a:solidFill>
              </a:rPr>
              <a:t>egyenes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vagy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félkör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alakú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lemezek</a:t>
            </a:r>
            <a:r>
              <a:rPr sz="3200" dirty="0">
                <a:solidFill>
                  <a:srgbClr val="000000"/>
                </a:solidFill>
              </a:rPr>
              <a:t>) </a:t>
            </a:r>
            <a:r>
              <a:rPr sz="3200" dirty="0" err="1">
                <a:solidFill>
                  <a:srgbClr val="000000"/>
                </a:solidFill>
              </a:rPr>
              <a:t>találhatóak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melyek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radírként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tisztítják</a:t>
            </a:r>
            <a:r>
              <a:rPr sz="3200" dirty="0">
                <a:solidFill>
                  <a:srgbClr val="000000"/>
                </a:solidFill>
              </a:rPr>
              <a:t> a </a:t>
            </a:r>
            <a:r>
              <a:rPr sz="3200" dirty="0" err="1">
                <a:solidFill>
                  <a:srgbClr val="000000"/>
                </a:solidFill>
              </a:rPr>
              <a:t>fogak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sima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felszíneit</a:t>
            </a:r>
            <a:r>
              <a:rPr sz="3200" dirty="0">
                <a:solidFill>
                  <a:srgbClr val="000000"/>
                </a:solidFill>
              </a:rPr>
              <a:t>. </a:t>
            </a:r>
            <a:endParaRPr sz="3200" b="1" dirty="0">
              <a:solidFill>
                <a:srgbClr val="000000"/>
              </a:solidFill>
            </a:endParaRPr>
          </a:p>
          <a:p>
            <a:pPr marL="187517" indent="-187517"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 err="1">
                <a:solidFill>
                  <a:srgbClr val="000000"/>
                </a:solidFill>
              </a:rPr>
              <a:t>Egyes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fogkefék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oldalt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tartalmaznak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hasonló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b="1" dirty="0" err="1">
                <a:solidFill>
                  <a:srgbClr val="000000"/>
                </a:solidFill>
              </a:rPr>
              <a:t>gumisörtéket</a:t>
            </a:r>
            <a:r>
              <a:rPr sz="3200" dirty="0">
                <a:solidFill>
                  <a:srgbClr val="000000"/>
                </a:solidFill>
              </a:rPr>
              <a:t> (Oral-B Cross Action </a:t>
            </a:r>
            <a:r>
              <a:rPr sz="3200" dirty="0" err="1">
                <a:solidFill>
                  <a:srgbClr val="000000"/>
                </a:solidFill>
              </a:rPr>
              <a:t>Vitaliser</a:t>
            </a:r>
            <a:r>
              <a:rPr sz="3200" dirty="0">
                <a:solidFill>
                  <a:srgbClr val="000000"/>
                </a:solidFill>
              </a:rPr>
              <a:t>), </a:t>
            </a:r>
            <a:r>
              <a:rPr sz="3200" dirty="0" err="1">
                <a:solidFill>
                  <a:srgbClr val="000000"/>
                </a:solidFill>
              </a:rPr>
              <a:t>mely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az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íny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masszírozását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kondícionálását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szolgálja</a:t>
            </a:r>
            <a:r>
              <a:rPr sz="3200" dirty="0">
                <a:solidFill>
                  <a:srgbClr val="000000"/>
                </a:solidFill>
              </a:rPr>
              <a:t>.</a:t>
            </a:r>
          </a:p>
          <a:p>
            <a:pPr marL="187517" indent="-187517"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>
                <a:solidFill>
                  <a:srgbClr val="000000"/>
                </a:solidFill>
              </a:rPr>
              <a:t>Oral-B </a:t>
            </a:r>
            <a:r>
              <a:rPr sz="3200" b="1" dirty="0">
                <a:solidFill>
                  <a:srgbClr val="000000"/>
                </a:solidFill>
              </a:rPr>
              <a:t>Cross Action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fogkefe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sörtecsomói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egymáshoz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képest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ferdén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helyezkednek</a:t>
            </a:r>
            <a:r>
              <a:rPr sz="3200" dirty="0">
                <a:solidFill>
                  <a:srgbClr val="000000"/>
                </a:solidFill>
              </a:rPr>
              <a:t> el, </a:t>
            </a:r>
            <a:r>
              <a:rPr sz="3200" dirty="0" err="1">
                <a:solidFill>
                  <a:srgbClr val="000000"/>
                </a:solidFill>
              </a:rPr>
              <a:t>elősegítve</a:t>
            </a:r>
            <a:r>
              <a:rPr sz="3200" dirty="0">
                <a:solidFill>
                  <a:srgbClr val="000000"/>
                </a:solidFill>
              </a:rPr>
              <a:t> a </a:t>
            </a:r>
            <a:r>
              <a:rPr sz="3200" dirty="0" err="1">
                <a:solidFill>
                  <a:srgbClr val="000000"/>
                </a:solidFill>
              </a:rPr>
              <a:t>fogközök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alaposabb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tisztítását</a:t>
            </a:r>
            <a:r>
              <a:rPr sz="3200" dirty="0">
                <a:solidFill>
                  <a:srgbClr val="000000"/>
                </a:solidFill>
              </a:rPr>
              <a:t>. A </a:t>
            </a:r>
            <a:r>
              <a:rPr sz="3200" dirty="0" err="1">
                <a:solidFill>
                  <a:srgbClr val="000000"/>
                </a:solidFill>
              </a:rPr>
              <a:t>fej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végén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található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sörtecsomó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valamivel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hosszabb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dirty="0" err="1">
                <a:solidFill>
                  <a:srgbClr val="000000"/>
                </a:solidFill>
              </a:rPr>
              <a:t>hogy</a:t>
            </a:r>
            <a:r>
              <a:rPr sz="3200" dirty="0">
                <a:solidFill>
                  <a:srgbClr val="000000"/>
                </a:solidFill>
              </a:rPr>
              <a:t> a </a:t>
            </a:r>
            <a:r>
              <a:rPr sz="3200" dirty="0" err="1">
                <a:solidFill>
                  <a:srgbClr val="000000"/>
                </a:solidFill>
              </a:rPr>
              <a:t>hátsó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fogakat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jobban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elérje</a:t>
            </a:r>
            <a:r>
              <a:rPr sz="3200" dirty="0">
                <a:solidFill>
                  <a:srgbClr val="000000"/>
                </a:solidFill>
              </a:rPr>
              <a:t>.</a:t>
            </a:r>
          </a:p>
          <a:p>
            <a:pPr marL="187517" indent="-187517">
              <a:lnSpc>
                <a:spcPct val="160000"/>
              </a:lnSpc>
            </a:pPr>
            <a:r>
              <a:rPr sz="3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Indikátor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sörtecsomós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ezeket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fogkefe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többi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csomójától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eltérő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színűre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festették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festett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csomók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színe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elhasználódás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arányában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halványodik</a:t>
            </a:r>
            <a:r>
              <a:rPr sz="3200" dirty="0">
                <a:solidFill>
                  <a:srgbClr val="000000"/>
                </a:solidFill>
              </a:rPr>
              <a:t> el. A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kefét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akkor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cserélni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indikátor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sörtecsomó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félig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elveszítette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színét</a:t>
            </a:r>
            <a:r>
              <a:rPr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>
              <a:solidFill>
                <a:srgbClr val="000000"/>
              </a:solidFill>
            </a:endParaRPr>
          </a:p>
        </p:txBody>
      </p:sp>
      <p:pic>
        <p:nvPicPr>
          <p:cNvPr id="347" name="image005.jpg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91235" y="5235772"/>
            <a:ext cx="939110" cy="2457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002.jpg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13459" y="5957709"/>
            <a:ext cx="590550" cy="10135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9939606"/>
      </p:ext>
    </p:extLst>
  </p:cSld>
  <p:clrMapOvr>
    <a:masterClrMapping/>
  </p:clrMapOvr>
  <p:transition spd="slow">
    <p:wipe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  <p:bldP spid="350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A gyermekfogkefék: fejének és nyelének a mérete alkalmazkodik a gyermek életkorához, méreteihez.…"/>
          <p:cNvSpPr txBox="1">
            <a:spLocks noGrp="1"/>
          </p:cNvSpPr>
          <p:nvPr>
            <p:ph type="body" idx="1"/>
          </p:nvPr>
        </p:nvSpPr>
        <p:spPr>
          <a:xfrm>
            <a:off x="266700" y="190500"/>
            <a:ext cx="11715750" cy="65960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</a:t>
            </a:r>
            <a:r>
              <a:rPr b="1" dirty="0" err="1">
                <a:solidFill>
                  <a:srgbClr val="000000"/>
                </a:solidFill>
              </a:rPr>
              <a:t>gyermekfogkefék</a:t>
            </a:r>
            <a:r>
              <a:rPr b="1" dirty="0">
                <a:solidFill>
                  <a:srgbClr val="000000"/>
                </a:solidFill>
              </a:rPr>
              <a:t>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fejének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nyelének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mérete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alkalmazkodik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gyermek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életkorához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méreteihez</a:t>
            </a:r>
            <a:r>
              <a:rPr dirty="0">
                <a:solidFill>
                  <a:srgbClr val="000000"/>
                </a:solidFill>
              </a:rPr>
              <a:t>. </a:t>
            </a:r>
            <a:endParaRPr lang="hu-HU" dirty="0">
              <a:solidFill>
                <a:srgbClr val="000000"/>
              </a:solidFill>
            </a:endParaR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>
              <a:lnSpc>
                <a:spcPct val="160000"/>
              </a:lnSpc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dirty="0">
                <a:solidFill>
                  <a:srgbClr val="000000"/>
                </a:solidFill>
              </a:rPr>
              <a:t> Az Oral-B </a:t>
            </a:r>
            <a:r>
              <a:rPr sz="3100" b="1" dirty="0">
                <a:solidFill>
                  <a:srgbClr val="000000"/>
                </a:solidFill>
              </a:rPr>
              <a:t>STAGES 1</a:t>
            </a:r>
            <a:r>
              <a:rPr sz="3100" dirty="0">
                <a:solidFill>
                  <a:srgbClr val="000000"/>
                </a:solidFill>
              </a:rPr>
              <a:t>- </a:t>
            </a:r>
            <a:r>
              <a:rPr sz="3100" dirty="0" err="1">
                <a:solidFill>
                  <a:srgbClr val="000000"/>
                </a:solidFill>
              </a:rPr>
              <a:t>nyelét</a:t>
            </a:r>
            <a:r>
              <a:rPr sz="3100" dirty="0">
                <a:solidFill>
                  <a:srgbClr val="000000"/>
                </a:solidFill>
              </a:rPr>
              <a:t> a </a:t>
            </a:r>
            <a:r>
              <a:rPr sz="3100" dirty="0" err="1">
                <a:solidFill>
                  <a:srgbClr val="000000"/>
                </a:solidFill>
              </a:rPr>
              <a:t>szülők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kezéhez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optimalizálták</a:t>
            </a:r>
            <a:r>
              <a:rPr sz="3100" dirty="0">
                <a:solidFill>
                  <a:srgbClr val="000000"/>
                </a:solidFill>
              </a:rPr>
              <a:t>. A </a:t>
            </a:r>
            <a:r>
              <a:rPr sz="3100" dirty="0" err="1">
                <a:solidFill>
                  <a:srgbClr val="000000"/>
                </a:solidFill>
              </a:rPr>
              <a:t>nyélen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található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mesefigurák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segítenek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megbarátkozni</a:t>
            </a:r>
            <a:r>
              <a:rPr sz="3100" dirty="0">
                <a:solidFill>
                  <a:srgbClr val="000000"/>
                </a:solidFill>
              </a:rPr>
              <a:t> a </a:t>
            </a:r>
            <a:r>
              <a:rPr sz="3100" dirty="0" err="1">
                <a:solidFill>
                  <a:srgbClr val="000000"/>
                </a:solidFill>
              </a:rPr>
              <a:t>fogmosással</a:t>
            </a:r>
            <a:r>
              <a:rPr sz="3100" dirty="0">
                <a:solidFill>
                  <a:srgbClr val="000000"/>
                </a:solidFill>
              </a:rPr>
              <a:t>. </a:t>
            </a:r>
            <a:r>
              <a:rPr sz="3100" dirty="0" err="1">
                <a:solidFill>
                  <a:srgbClr val="000000"/>
                </a:solidFill>
              </a:rPr>
              <a:t>Széles</a:t>
            </a:r>
            <a:r>
              <a:rPr sz="3100" dirty="0">
                <a:solidFill>
                  <a:srgbClr val="000000"/>
                </a:solidFill>
              </a:rPr>
              <a:t> a </a:t>
            </a:r>
            <a:r>
              <a:rPr sz="3100" dirty="0" err="1">
                <a:solidFill>
                  <a:srgbClr val="000000"/>
                </a:solidFill>
              </a:rPr>
              <a:t>feje</a:t>
            </a:r>
            <a:r>
              <a:rPr sz="3100" dirty="0">
                <a:solidFill>
                  <a:srgbClr val="000000"/>
                </a:solidFill>
              </a:rPr>
              <a:t>, </a:t>
            </a:r>
            <a:r>
              <a:rPr sz="3100" dirty="0" err="1">
                <a:solidFill>
                  <a:srgbClr val="000000"/>
                </a:solidFill>
              </a:rPr>
              <a:t>mert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több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az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íny</a:t>
            </a:r>
            <a:r>
              <a:rPr sz="3100" dirty="0">
                <a:solidFill>
                  <a:srgbClr val="000000"/>
                </a:solidFill>
              </a:rPr>
              <a:t> mint  a fog</a:t>
            </a:r>
          </a:p>
          <a:p>
            <a:pPr>
              <a:lnSpc>
                <a:spcPct val="160000"/>
              </a:lnSpc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b="1" dirty="0"/>
              <a:t>STAGES 2</a:t>
            </a:r>
            <a:r>
              <a:rPr sz="3100" dirty="0"/>
              <a:t>: </a:t>
            </a:r>
            <a:r>
              <a:rPr sz="3100" dirty="0" err="1"/>
              <a:t>ovisoknak</a:t>
            </a:r>
            <a:r>
              <a:rPr sz="3100" dirty="0"/>
              <a:t> – </a:t>
            </a:r>
            <a:r>
              <a:rPr sz="3100" dirty="0" err="1"/>
              <a:t>keskeny</a:t>
            </a:r>
            <a:r>
              <a:rPr sz="3100" dirty="0"/>
              <a:t> a </a:t>
            </a:r>
            <a:r>
              <a:rPr sz="3100" dirty="0" err="1"/>
              <a:t>feje</a:t>
            </a:r>
            <a:r>
              <a:rPr sz="3100" dirty="0"/>
              <a:t> </a:t>
            </a:r>
            <a:r>
              <a:rPr sz="3100" dirty="0" err="1"/>
              <a:t>mert</a:t>
            </a:r>
            <a:r>
              <a:rPr sz="3100" dirty="0"/>
              <a:t> </a:t>
            </a:r>
            <a:r>
              <a:rPr sz="3100" dirty="0" err="1"/>
              <a:t>ott</a:t>
            </a:r>
            <a:r>
              <a:rPr sz="3100" dirty="0"/>
              <a:t> </a:t>
            </a:r>
            <a:r>
              <a:rPr sz="3100" dirty="0" err="1"/>
              <a:t>zárt</a:t>
            </a:r>
            <a:r>
              <a:rPr sz="3100" dirty="0"/>
              <a:t> </a:t>
            </a:r>
            <a:r>
              <a:rPr sz="3100" dirty="0" err="1"/>
              <a:t>tejfogsor</a:t>
            </a:r>
            <a:r>
              <a:rPr sz="3100" dirty="0"/>
              <a:t> van</a:t>
            </a:r>
          </a:p>
          <a:p>
            <a:pPr>
              <a:lnSpc>
                <a:spcPct val="160000"/>
              </a:lnSpc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b="1" dirty="0"/>
              <a:t>STAGES 3:</a:t>
            </a:r>
            <a:r>
              <a:rPr sz="3100" dirty="0"/>
              <a:t> </a:t>
            </a:r>
            <a:r>
              <a:rPr sz="3100" dirty="0" err="1"/>
              <a:t>fogváltás</a:t>
            </a:r>
            <a:r>
              <a:rPr sz="3100" dirty="0"/>
              <a:t> – </a:t>
            </a:r>
            <a:r>
              <a:rPr sz="3100" dirty="0" err="1"/>
              <a:t>széles</a:t>
            </a:r>
            <a:r>
              <a:rPr sz="3100" dirty="0"/>
              <a:t> a </a:t>
            </a:r>
            <a:r>
              <a:rPr sz="3100" dirty="0" err="1"/>
              <a:t>feje</a:t>
            </a:r>
            <a:endParaRPr sz="3100" dirty="0"/>
          </a:p>
          <a:p>
            <a:pPr>
              <a:lnSpc>
                <a:spcPct val="160000"/>
              </a:lnSpc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b="1" dirty="0"/>
              <a:t>STAGES 4</a:t>
            </a:r>
            <a:r>
              <a:rPr sz="3100" dirty="0"/>
              <a:t>: </a:t>
            </a:r>
            <a:r>
              <a:rPr sz="3100" dirty="0" err="1"/>
              <a:t>Kriss-kross</a:t>
            </a:r>
            <a:r>
              <a:rPr sz="3100" dirty="0"/>
              <a:t> </a:t>
            </a:r>
            <a:r>
              <a:rPr sz="3100" dirty="0" err="1"/>
              <a:t>szálak</a:t>
            </a:r>
            <a:r>
              <a:rPr sz="3100" dirty="0"/>
              <a:t> (</a:t>
            </a:r>
            <a:r>
              <a:rPr sz="3100" dirty="0" err="1"/>
              <a:t>kereszt</a:t>
            </a:r>
            <a:r>
              <a:rPr sz="3100" dirty="0"/>
              <a:t> </a:t>
            </a:r>
            <a:r>
              <a:rPr sz="3100" dirty="0" err="1"/>
              <a:t>irányú</a:t>
            </a:r>
            <a:r>
              <a:rPr sz="3100" dirty="0"/>
              <a:t>), </a:t>
            </a:r>
            <a:r>
              <a:rPr sz="3100" dirty="0" err="1"/>
              <a:t>nagyobb</a:t>
            </a:r>
            <a:r>
              <a:rPr sz="3100" dirty="0"/>
              <a:t> a </a:t>
            </a:r>
            <a:r>
              <a:rPr sz="3100" dirty="0" err="1"/>
              <a:t>feje</a:t>
            </a:r>
            <a:r>
              <a:rPr sz="3100" dirty="0"/>
              <a:t>, </a:t>
            </a:r>
            <a:r>
              <a:rPr sz="3100" dirty="0" err="1"/>
              <a:t>vegyes</a:t>
            </a:r>
            <a:r>
              <a:rPr sz="3100" dirty="0"/>
              <a:t> </a:t>
            </a:r>
            <a:r>
              <a:rPr sz="3100" dirty="0" err="1"/>
              <a:t>fogazatr</a:t>
            </a:r>
            <a:endParaRPr sz="3100" dirty="0"/>
          </a:p>
          <a:p>
            <a:pPr marL="267881" lvl="1">
              <a:lnSpc>
                <a:spcPct val="160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sz="3100" dirty="0">
              <a:solidFill>
                <a:srgbClr val="000000"/>
              </a:solidFill>
            </a:endParaRPr>
          </a:p>
          <a:p>
            <a:pPr marL="267881" lvl="1">
              <a:lnSpc>
                <a:spcPct val="160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sz="3100" dirty="0">
              <a:solidFill>
                <a:srgbClr val="000000"/>
              </a:solidFill>
            </a:endParaRPr>
          </a:p>
          <a:p>
            <a:pPr marL="267881" lvl="1">
              <a:lnSpc>
                <a:spcPct val="160000"/>
              </a:lnSpc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dirty="0" err="1">
                <a:solidFill>
                  <a:srgbClr val="000000"/>
                </a:solidFill>
              </a:rPr>
              <a:t>médium</a:t>
            </a:r>
            <a:r>
              <a:rPr sz="3100" dirty="0">
                <a:solidFill>
                  <a:srgbClr val="000000"/>
                </a:solidFill>
              </a:rPr>
              <a:t> 30as: ha </a:t>
            </a:r>
            <a:r>
              <a:rPr sz="3100" dirty="0" err="1">
                <a:solidFill>
                  <a:srgbClr val="000000"/>
                </a:solidFill>
              </a:rPr>
              <a:t>kint</a:t>
            </a:r>
            <a:r>
              <a:rPr sz="3100" dirty="0">
                <a:solidFill>
                  <a:srgbClr val="000000"/>
                </a:solidFill>
              </a:rPr>
              <a:t> van </a:t>
            </a:r>
            <a:r>
              <a:rPr sz="3100" dirty="0" err="1">
                <a:solidFill>
                  <a:srgbClr val="000000"/>
                </a:solidFill>
              </a:rPr>
              <a:t>az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összes</a:t>
            </a:r>
            <a:r>
              <a:rPr sz="3100" dirty="0">
                <a:solidFill>
                  <a:srgbClr val="000000"/>
                </a:solidFill>
              </a:rPr>
              <a:t> </a:t>
            </a:r>
            <a:r>
              <a:rPr sz="3100" dirty="0" err="1">
                <a:solidFill>
                  <a:srgbClr val="000000"/>
                </a:solidFill>
              </a:rPr>
              <a:t>maradó</a:t>
            </a:r>
            <a:r>
              <a:rPr sz="3100" dirty="0">
                <a:solidFill>
                  <a:srgbClr val="000000"/>
                </a:solidFill>
              </a:rPr>
              <a:t> fog – </a:t>
            </a:r>
            <a:r>
              <a:rPr sz="3100" dirty="0" err="1">
                <a:solidFill>
                  <a:srgbClr val="000000"/>
                </a:solidFill>
              </a:rPr>
              <a:t>serdülőkor</a:t>
            </a:r>
            <a:endParaRPr sz="3100" dirty="0">
              <a:solidFill>
                <a:srgbClr val="000000"/>
              </a:solidFill>
            </a:endParaRPr>
          </a:p>
          <a:p>
            <a:pPr marL="267881" lvl="1">
              <a:lnSpc>
                <a:spcPct val="160000"/>
              </a:lnSpc>
              <a:defRPr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dirty="0"/>
              <a:t>35ös: </a:t>
            </a:r>
            <a:r>
              <a:rPr sz="3100" dirty="0" err="1"/>
              <a:t>felnőttkor</a:t>
            </a:r>
            <a:endParaRPr sz="3100" dirty="0"/>
          </a:p>
          <a:p>
            <a:pPr marL="267881" lvl="1">
              <a:lnSpc>
                <a:spcPct val="160000"/>
              </a:lnSpc>
              <a:defRPr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100" dirty="0"/>
              <a:t>40es: </a:t>
            </a:r>
            <a:r>
              <a:rPr sz="3100" dirty="0" err="1"/>
              <a:t>nagy</a:t>
            </a:r>
            <a:r>
              <a:rPr sz="3100" dirty="0"/>
              <a:t> </a:t>
            </a:r>
            <a:r>
              <a:rPr sz="3100" dirty="0" err="1"/>
              <a:t>szájú</a:t>
            </a:r>
            <a:r>
              <a:rPr sz="3100" dirty="0"/>
              <a:t> </a:t>
            </a:r>
            <a:r>
              <a:rPr sz="3100" dirty="0" err="1"/>
              <a:t>ffiak</a:t>
            </a:r>
            <a:endParaRPr sz="3100" dirty="0"/>
          </a:p>
        </p:txBody>
      </p:sp>
      <p:pic>
        <p:nvPicPr>
          <p:cNvPr id="355" name="image004.jpg" descr="imag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613" y="4976812"/>
            <a:ext cx="1192853" cy="20359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355268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ensodyne sensitiv fogkefe -  fognyaki kopásban szenvedő pácienseknek fejlesztették ki a…"/>
          <p:cNvSpPr txBox="1">
            <a:spLocks noGrp="1"/>
          </p:cNvSpPr>
          <p:nvPr>
            <p:ph type="body" idx="1"/>
          </p:nvPr>
        </p:nvSpPr>
        <p:spPr>
          <a:xfrm>
            <a:off x="2238375" y="1904999"/>
            <a:ext cx="8810626" cy="40600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7517" indent="-187517"/>
            <a:r>
              <a:rPr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Sensitiv</a:t>
            </a:r>
            <a:r>
              <a: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fogkefe</a:t>
            </a:r>
            <a:r>
              <a: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fognyaki</a:t>
            </a:r>
            <a:r>
              <a: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kopásban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szenvedő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pácienseknek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fejlesztették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</a:p>
          <a:p>
            <a:pPr marL="187517" indent="-187517"/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túl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erős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vízszintes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irányú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fogmosás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miatt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fogak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külső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oldalán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nyaki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régióban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lekophat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íny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fogakban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alakú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kopás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alakulhat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ingerekre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erősen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érzékeny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lehet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187517" indent="-187517"/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</a:t>
            </a:r>
            <a:r>
              <a:rPr lang="hu-HU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ensitiv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fogkefe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puha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sörtéinek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végei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legömbölyítettek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illetve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sörték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összessége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domború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alakot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mutat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így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meggátolva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további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nyaki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kopást</a:t>
            </a:r>
            <a:r>
              <a:rPr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359" name="sensodyne-fogkefe-medium-1-db~24615461.jpg" descr="sensodyne-fogkefe-medium-1-db~24615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07275"/>
            <a:ext cx="383977" cy="172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sensodyne_fogkefe_sensitive.jpg" descr="sensodyne_fogkefe_sensit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63" y="3756013"/>
            <a:ext cx="1174254" cy="2554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789131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A szájsebészeti fogkefék (pl. Surgical megasoft) sok vékony és rendkívül puha sörtéket tartalmaznak. Szájsebészeti beavatkozások után, a sebek környékének tisztítására javasoljuk, ott ahol a hagyományos fogkefe felsértené a friss hegeket.…"/>
          <p:cNvSpPr txBox="1">
            <a:spLocks noGrp="1"/>
          </p:cNvSpPr>
          <p:nvPr>
            <p:ph type="body" idx="1"/>
          </p:nvPr>
        </p:nvSpPr>
        <p:spPr>
          <a:xfrm>
            <a:off x="1465024" y="1262130"/>
            <a:ext cx="8825195" cy="5711955"/>
          </a:xfrm>
          <a:prstGeom prst="rect">
            <a:avLst/>
          </a:prstGeom>
        </p:spPr>
        <p:txBody>
          <a:bodyPr/>
          <a:lstStyle/>
          <a:p>
            <a:pPr marL="187517" indent="-187517">
              <a:defRPr sz="2800"/>
            </a:pP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 </a:t>
            </a:r>
            <a:r>
              <a:rPr b="1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szájsebészeti</a:t>
            </a:r>
            <a:r>
              <a:rPr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fogkefék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(pl. Surgical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megasoft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sok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vékony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és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rendkívül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puha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sörtéket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tartalmaznak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Szájsebészeti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beavatkozások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után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a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sebek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környékének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tisztítására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javasoljuk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ott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ahol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hagyományos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fogkefe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felsértené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friss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hegeket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</a:p>
          <a:p>
            <a:pPr marL="187517" indent="-187517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/>
              <a:t>protézistisztító</a:t>
            </a:r>
            <a:r>
              <a:rPr b="1" dirty="0"/>
              <a:t> </a:t>
            </a:r>
            <a:r>
              <a:rPr b="1" dirty="0" err="1"/>
              <a:t>fogkefe</a:t>
            </a:r>
            <a:r>
              <a:rPr dirty="0"/>
              <a:t> - </a:t>
            </a:r>
            <a:r>
              <a:rPr dirty="0" err="1"/>
              <a:t>inkább</a:t>
            </a:r>
            <a:r>
              <a:rPr dirty="0"/>
              <a:t> </a:t>
            </a:r>
            <a:r>
              <a:rPr dirty="0" err="1"/>
              <a:t>kisméretű</a:t>
            </a:r>
            <a:r>
              <a:rPr dirty="0"/>
              <a:t> </a:t>
            </a:r>
            <a:r>
              <a:rPr dirty="0" err="1"/>
              <a:t>körömkefére</a:t>
            </a:r>
            <a:r>
              <a:rPr dirty="0"/>
              <a:t>, mint </a:t>
            </a:r>
            <a:r>
              <a:rPr dirty="0" err="1"/>
              <a:t>fogkefére</a:t>
            </a:r>
            <a:r>
              <a:rPr dirty="0"/>
              <a:t> </a:t>
            </a:r>
            <a:r>
              <a:rPr dirty="0" err="1"/>
              <a:t>emlékeztet</a:t>
            </a:r>
            <a:r>
              <a:rPr dirty="0"/>
              <a:t>. </a:t>
            </a:r>
          </a:p>
          <a:p>
            <a:pPr marL="187517" indent="-187517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lemezes</a:t>
            </a:r>
            <a:r>
              <a:rPr dirty="0"/>
              <a:t> </a:t>
            </a:r>
            <a:r>
              <a:rPr dirty="0" err="1"/>
              <a:t>műfogsor</a:t>
            </a:r>
            <a:r>
              <a:rPr dirty="0"/>
              <a:t> </a:t>
            </a:r>
            <a:r>
              <a:rPr dirty="0" err="1"/>
              <a:t>hagyományos</a:t>
            </a:r>
            <a:r>
              <a:rPr dirty="0"/>
              <a:t> </a:t>
            </a:r>
            <a:r>
              <a:rPr dirty="0" err="1"/>
              <a:t>kisméretű</a:t>
            </a:r>
            <a:r>
              <a:rPr dirty="0"/>
              <a:t> </a:t>
            </a:r>
            <a:r>
              <a:rPr dirty="0" err="1"/>
              <a:t>körömkefével</a:t>
            </a:r>
            <a:r>
              <a:rPr dirty="0"/>
              <a:t> </a:t>
            </a:r>
            <a:r>
              <a:rPr dirty="0" err="1"/>
              <a:t>hatékonyan</a:t>
            </a:r>
            <a:r>
              <a:rPr dirty="0"/>
              <a:t> </a:t>
            </a:r>
            <a:r>
              <a:rPr dirty="0" err="1"/>
              <a:t>tisztítható</a:t>
            </a:r>
            <a:r>
              <a:rPr dirty="0"/>
              <a:t>. </a:t>
            </a:r>
          </a:p>
          <a:p>
            <a:pPr marL="187517" indent="-187517"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Mozgássérültek</a:t>
            </a:r>
            <a:r>
              <a:rPr dirty="0"/>
              <a:t> </a:t>
            </a:r>
            <a:r>
              <a:rPr dirty="0" err="1"/>
              <a:t>számára</a:t>
            </a:r>
            <a:r>
              <a:rPr dirty="0"/>
              <a:t> </a:t>
            </a:r>
            <a:r>
              <a:rPr dirty="0" err="1"/>
              <a:t>tetveztek</a:t>
            </a:r>
            <a:r>
              <a:rPr dirty="0"/>
              <a:t> </a:t>
            </a:r>
            <a:r>
              <a:rPr dirty="0" err="1"/>
              <a:t>vastagabb</a:t>
            </a:r>
            <a:r>
              <a:rPr dirty="0"/>
              <a:t> </a:t>
            </a:r>
            <a:r>
              <a:rPr dirty="0" err="1"/>
              <a:t>nyelű</a:t>
            </a:r>
            <a:r>
              <a:rPr dirty="0"/>
              <a:t> </a:t>
            </a:r>
            <a:r>
              <a:rPr dirty="0" err="1"/>
              <a:t>fogkeféket</a:t>
            </a:r>
            <a:r>
              <a:rPr b="1" dirty="0"/>
              <a:t> </a:t>
            </a:r>
            <a:r>
              <a:rPr dirty="0"/>
              <a:t>is, </a:t>
            </a:r>
            <a:r>
              <a:rPr dirty="0" err="1"/>
              <a:t>ami</a:t>
            </a:r>
            <a:r>
              <a:rPr dirty="0"/>
              <a:t> </a:t>
            </a:r>
            <a:r>
              <a:rPr dirty="0" err="1"/>
              <a:t>elősegíti</a:t>
            </a:r>
            <a:r>
              <a:rPr dirty="0"/>
              <a:t> a </a:t>
            </a:r>
            <a:r>
              <a:rPr dirty="0" err="1"/>
              <a:t>nyél</a:t>
            </a:r>
            <a:r>
              <a:rPr dirty="0"/>
              <a:t> </a:t>
            </a:r>
            <a:r>
              <a:rPr dirty="0" err="1"/>
              <a:t>könnyebb</a:t>
            </a:r>
            <a:r>
              <a:rPr dirty="0"/>
              <a:t> </a:t>
            </a:r>
            <a:r>
              <a:rPr dirty="0" err="1"/>
              <a:t>megfogásá</a:t>
            </a:r>
            <a:r>
              <a:rPr lang="hu-HU" dirty="0" err="1"/>
              <a:t>st</a:t>
            </a:r>
            <a:r>
              <a:rPr dirty="0"/>
              <a:t>     </a:t>
            </a:r>
          </a:p>
        </p:txBody>
      </p:sp>
      <p:pic>
        <p:nvPicPr>
          <p:cNvPr id="365" name="67-150-termek_reszletes.jpg" descr="67-150-termek_reszle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1" y="0"/>
            <a:ext cx="1488223" cy="1488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DENTURE_BRUSH.jpg" descr="DENTURE_BRU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975" y="3236383"/>
            <a:ext cx="1111635" cy="1933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oral-b-denture-brush.jpg" descr="oral-b-denture-bru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3" y="5169660"/>
            <a:ext cx="1384102" cy="1384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17.jpg" descr="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621" y="358709"/>
            <a:ext cx="4018360" cy="5447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4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Indikátor sörtecsomós – a festett csomók színe…"/>
          <p:cNvSpPr txBox="1">
            <a:spLocks noGrp="1"/>
          </p:cNvSpPr>
          <p:nvPr>
            <p:ph type="body" idx="1"/>
          </p:nvPr>
        </p:nvSpPr>
        <p:spPr>
          <a:xfrm>
            <a:off x="437883" y="517922"/>
            <a:ext cx="10006876" cy="6009680"/>
          </a:xfrm>
          <a:prstGeom prst="rect">
            <a:avLst/>
          </a:prstGeom>
        </p:spPr>
        <p:txBody>
          <a:bodyPr/>
          <a:lstStyle/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b="1" dirty="0" err="1">
                <a:latin typeface="Times New Roman"/>
                <a:ea typeface="Times New Roman"/>
                <a:cs typeface="Times New Roman"/>
                <a:sym typeface="Times New Roman"/>
              </a:rPr>
              <a:t>Indikátor</a:t>
            </a:r>
            <a:r>
              <a:rPr sz="1969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latin typeface="Times New Roman"/>
                <a:ea typeface="Times New Roman"/>
                <a:cs typeface="Times New Roman"/>
                <a:sym typeface="Times New Roman"/>
              </a:rPr>
              <a:t>sörtecsomós</a:t>
            </a:r>
            <a:r>
              <a:rPr sz="1969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–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festett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csomók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színe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elhasználódással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arányban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halványodik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el. </a:t>
            </a:r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kefét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akkor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kell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cserélni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ha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indikátor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sörtecsomó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már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feléig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elveszítette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színét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96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A</a:t>
            </a:r>
            <a:r>
              <a:rPr b="1" dirty="0"/>
              <a:t> </a:t>
            </a:r>
            <a:r>
              <a:rPr b="1" dirty="0" err="1"/>
              <a:t>fogköztisztító</a:t>
            </a:r>
            <a:r>
              <a:rPr b="1" dirty="0"/>
              <a:t> </a:t>
            </a:r>
            <a:r>
              <a:rPr b="1" dirty="0" err="1"/>
              <a:t>kefe</a:t>
            </a:r>
            <a:r>
              <a:rPr dirty="0"/>
              <a:t> </a:t>
            </a:r>
            <a:r>
              <a:rPr dirty="0" err="1"/>
              <a:t>ajánlják</a:t>
            </a:r>
            <a:r>
              <a:rPr dirty="0"/>
              <a:t>:</a:t>
            </a:r>
          </a:p>
          <a:p>
            <a:pPr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-  </a:t>
            </a:r>
            <a:r>
              <a:rPr dirty="0" err="1"/>
              <a:t>jelentős</a:t>
            </a:r>
            <a:r>
              <a:rPr dirty="0"/>
              <a:t> </a:t>
            </a:r>
            <a:r>
              <a:rPr dirty="0" err="1"/>
              <a:t>mértékben</a:t>
            </a:r>
            <a:r>
              <a:rPr dirty="0"/>
              <a:t> </a:t>
            </a:r>
            <a:r>
              <a:rPr dirty="0" err="1"/>
              <a:t>megnyílt</a:t>
            </a:r>
            <a:r>
              <a:rPr dirty="0"/>
              <a:t> </a:t>
            </a:r>
            <a:r>
              <a:rPr dirty="0" err="1"/>
              <a:t>fogközök</a:t>
            </a:r>
            <a:r>
              <a:rPr dirty="0"/>
              <a:t> </a:t>
            </a:r>
            <a:r>
              <a:rPr dirty="0" err="1"/>
              <a:t>tisztítására</a:t>
            </a:r>
            <a:endParaRPr dirty="0"/>
          </a:p>
          <a:p>
            <a:pPr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- </a:t>
            </a:r>
            <a:r>
              <a:rPr dirty="0" err="1"/>
              <a:t>parodontális</a:t>
            </a:r>
            <a:r>
              <a:rPr dirty="0"/>
              <a:t> </a:t>
            </a:r>
            <a:r>
              <a:rPr dirty="0" err="1"/>
              <a:t>műtéten</a:t>
            </a:r>
            <a:r>
              <a:rPr dirty="0"/>
              <a:t> </a:t>
            </a:r>
            <a:r>
              <a:rPr dirty="0" err="1"/>
              <a:t>átesett</a:t>
            </a:r>
            <a:r>
              <a:rPr dirty="0"/>
              <a:t>, </a:t>
            </a:r>
            <a:r>
              <a:rPr dirty="0" err="1"/>
              <a:t>rögzített</a:t>
            </a:r>
            <a:r>
              <a:rPr dirty="0"/>
              <a:t> </a:t>
            </a:r>
            <a:r>
              <a:rPr dirty="0" err="1"/>
              <a:t>hídpótlásokat</a:t>
            </a:r>
            <a:r>
              <a:rPr dirty="0"/>
              <a:t> </a:t>
            </a:r>
            <a:r>
              <a:rPr dirty="0" err="1"/>
              <a:t>viselő</a:t>
            </a:r>
            <a:r>
              <a:rPr dirty="0"/>
              <a:t> </a:t>
            </a:r>
            <a:r>
              <a:rPr dirty="0" err="1"/>
              <a:t>pillérfogak</a:t>
            </a:r>
            <a:r>
              <a:rPr dirty="0"/>
              <a:t> </a:t>
            </a:r>
            <a:r>
              <a:rPr dirty="0" err="1"/>
              <a:t>összefekvő</a:t>
            </a:r>
            <a:r>
              <a:rPr dirty="0"/>
              <a:t> </a:t>
            </a:r>
            <a:r>
              <a:rPr dirty="0" err="1"/>
              <a:t>területeinek</a:t>
            </a:r>
            <a:r>
              <a:rPr dirty="0"/>
              <a:t> </a:t>
            </a:r>
            <a:r>
              <a:rPr dirty="0" err="1"/>
              <a:t>lepedék</a:t>
            </a:r>
            <a:r>
              <a:rPr dirty="0"/>
              <a:t> </a:t>
            </a:r>
            <a:r>
              <a:rPr dirty="0" err="1"/>
              <a:t>mentesítésére</a:t>
            </a:r>
            <a:endParaRPr dirty="0"/>
          </a:p>
          <a:p>
            <a:pPr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- a </a:t>
            </a:r>
            <a:r>
              <a:rPr dirty="0" err="1"/>
              <a:t>megnyílt</a:t>
            </a:r>
            <a:r>
              <a:rPr dirty="0"/>
              <a:t> bi-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trifurcatiók</a:t>
            </a:r>
            <a:r>
              <a:rPr dirty="0"/>
              <a:t> (</a:t>
            </a:r>
            <a:r>
              <a:rPr dirty="0" err="1"/>
              <a:t>gyökérelágazások</a:t>
            </a:r>
            <a:r>
              <a:rPr dirty="0"/>
              <a:t>) </a:t>
            </a:r>
            <a:r>
              <a:rPr dirty="0" err="1"/>
              <a:t>tisztítása</a:t>
            </a:r>
            <a:endParaRPr dirty="0"/>
          </a:p>
          <a:p>
            <a:pPr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- </a:t>
            </a:r>
            <a:r>
              <a:rPr dirty="0" err="1"/>
              <a:t>approximalis</a:t>
            </a:r>
            <a:r>
              <a:rPr dirty="0"/>
              <a:t> (</a:t>
            </a:r>
            <a:r>
              <a:rPr dirty="0" err="1"/>
              <a:t>fogközi</a:t>
            </a:r>
            <a:r>
              <a:rPr dirty="0"/>
              <a:t>) </a:t>
            </a:r>
            <a:r>
              <a:rPr dirty="0" err="1"/>
              <a:t>felszínek</a:t>
            </a:r>
            <a:r>
              <a:rPr dirty="0"/>
              <a:t> </a:t>
            </a:r>
            <a:r>
              <a:rPr dirty="0" err="1"/>
              <a:t>tisztítása</a:t>
            </a:r>
            <a:endParaRPr dirty="0"/>
          </a:p>
          <a:p>
            <a:pPr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969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3" name="Termekek_Fogkoztisztito_kefek_clip_image002_0005.jpg" descr="Termekek_Fogkoztisztito_kefek_clip_image002_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366" y="25078"/>
            <a:ext cx="895291" cy="1292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G_0016 (1024x784).jpg" descr="IMG_0016 (1024x78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947" y="187523"/>
            <a:ext cx="2370760" cy="1479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Termekek_Fogkoztisztito_kefek_clip_image002_0001.jpg" descr="Termekek_Fogkoztisztito_kefek_clip_image002_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41" y="5510617"/>
            <a:ext cx="3606935" cy="1347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003b.jpg" descr="image003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780" y="1291721"/>
            <a:ext cx="1652546" cy="1206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G_0016 (1024x784)-1.jpg" descr="IMG_0016 (1024x784)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0109" y="2597923"/>
            <a:ext cx="1695525" cy="2214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80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 advAuto="0"/>
      <p:bldP spid="374" grpId="0" animBg="1" advAuto="0"/>
      <p:bldP spid="375" grpId="0" animBg="1" advAuto="0"/>
      <p:bldP spid="376" grpId="0" animBg="1" advAuto="0"/>
      <p:bldP spid="377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lektromos fogkefék:"/>
          <p:cNvSpPr txBox="1">
            <a:spLocks noGrp="1"/>
          </p:cNvSpPr>
          <p:nvPr>
            <p:ph type="title"/>
          </p:nvPr>
        </p:nvSpPr>
        <p:spPr>
          <a:xfrm>
            <a:off x="618186" y="-71437"/>
            <a:ext cx="9335439" cy="1230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solidFill>
                  <a:schemeClr val="tx1"/>
                </a:solidFill>
              </a:rPr>
              <a:t>Elektromos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fogkefék</a:t>
            </a:r>
            <a:r>
              <a:rPr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80" name="Első generációs vibrációs elektromos fogkefék: ezeknek az előnyeit elsősorban a mozgáskorlátozott egyének tudták kihasználni…"/>
          <p:cNvSpPr txBox="1">
            <a:spLocks noGrp="1"/>
          </p:cNvSpPr>
          <p:nvPr>
            <p:ph type="body" idx="1"/>
          </p:nvPr>
        </p:nvSpPr>
        <p:spPr>
          <a:xfrm>
            <a:off x="537637" y="1428750"/>
            <a:ext cx="10170177" cy="46479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b="1" dirty="0" err="1"/>
              <a:t>Első</a:t>
            </a:r>
            <a:r>
              <a:rPr sz="1969" b="1" dirty="0"/>
              <a:t> </a:t>
            </a:r>
            <a:r>
              <a:rPr sz="1969" b="1" dirty="0" err="1"/>
              <a:t>generációs</a:t>
            </a:r>
            <a:r>
              <a:rPr sz="1969" b="1" dirty="0"/>
              <a:t> </a:t>
            </a:r>
            <a:r>
              <a:rPr sz="1969" b="1" dirty="0" err="1"/>
              <a:t>vibrációs</a:t>
            </a:r>
            <a:r>
              <a:rPr sz="1969" b="1" dirty="0"/>
              <a:t> </a:t>
            </a:r>
            <a:r>
              <a:rPr sz="1969" b="1" dirty="0" err="1"/>
              <a:t>elektromos</a:t>
            </a:r>
            <a:r>
              <a:rPr sz="1969" b="1" dirty="0"/>
              <a:t> </a:t>
            </a:r>
            <a:r>
              <a:rPr sz="1969" dirty="0" err="1"/>
              <a:t>fogkefék</a:t>
            </a:r>
            <a:r>
              <a:rPr sz="1969" dirty="0"/>
              <a:t>: </a:t>
            </a:r>
            <a:r>
              <a:rPr sz="1969" dirty="0" err="1"/>
              <a:t>ezeknek</a:t>
            </a:r>
            <a:r>
              <a:rPr sz="1969" dirty="0"/>
              <a:t> </a:t>
            </a:r>
            <a:r>
              <a:rPr sz="1969" dirty="0" err="1"/>
              <a:t>az</a:t>
            </a:r>
            <a:r>
              <a:rPr sz="1969" dirty="0"/>
              <a:t> </a:t>
            </a:r>
            <a:r>
              <a:rPr sz="1969" dirty="0" err="1"/>
              <a:t>előnyeit</a:t>
            </a:r>
            <a:r>
              <a:rPr sz="1969" dirty="0"/>
              <a:t> </a:t>
            </a:r>
            <a:r>
              <a:rPr sz="1969" dirty="0" err="1"/>
              <a:t>elsősorban</a:t>
            </a:r>
            <a:r>
              <a:rPr sz="1969" dirty="0"/>
              <a:t> a </a:t>
            </a:r>
            <a:r>
              <a:rPr sz="1969" dirty="0" err="1"/>
              <a:t>mozgáskorlátozott</a:t>
            </a:r>
            <a:r>
              <a:rPr sz="1969" dirty="0"/>
              <a:t> </a:t>
            </a:r>
            <a:r>
              <a:rPr sz="1969" dirty="0" err="1"/>
              <a:t>egyének</a:t>
            </a:r>
            <a:r>
              <a:rPr sz="1969" dirty="0"/>
              <a:t> </a:t>
            </a:r>
            <a:r>
              <a:rPr sz="1969" dirty="0" err="1"/>
              <a:t>tudták</a:t>
            </a:r>
            <a:r>
              <a:rPr sz="1969" dirty="0"/>
              <a:t> </a:t>
            </a:r>
            <a:r>
              <a:rPr sz="1969" dirty="0" err="1"/>
              <a:t>kihasználni</a:t>
            </a:r>
            <a:endParaRPr sz="1969" dirty="0"/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b="1" dirty="0"/>
              <a:t>Oral-B-Plaque Remover </a:t>
            </a:r>
            <a:r>
              <a:rPr sz="1969" b="1" dirty="0" err="1"/>
              <a:t>készülék</a:t>
            </a:r>
            <a:r>
              <a:rPr sz="1969" b="1" dirty="0"/>
              <a:t>: </a:t>
            </a:r>
            <a:r>
              <a:rPr sz="1969" dirty="0"/>
              <a:t>a </a:t>
            </a:r>
            <a:r>
              <a:rPr sz="1969" dirty="0" err="1"/>
              <a:t>polírozókefék</a:t>
            </a:r>
            <a:r>
              <a:rPr sz="1969" dirty="0"/>
              <a:t> </a:t>
            </a:r>
            <a:r>
              <a:rPr sz="1969" dirty="0" err="1"/>
              <a:t>működési</a:t>
            </a:r>
            <a:r>
              <a:rPr sz="1969" dirty="0"/>
              <a:t> </a:t>
            </a:r>
            <a:r>
              <a:rPr sz="1969" dirty="0" err="1"/>
              <a:t>elvét</a:t>
            </a:r>
            <a:r>
              <a:rPr sz="1969" dirty="0"/>
              <a:t> </a:t>
            </a:r>
            <a:r>
              <a:rPr sz="1969" dirty="0" err="1"/>
              <a:t>használja</a:t>
            </a:r>
            <a:r>
              <a:rPr sz="1969" dirty="0"/>
              <a:t> </a:t>
            </a:r>
            <a:r>
              <a:rPr sz="1969" dirty="0" err="1"/>
              <a:t>ki</a:t>
            </a:r>
            <a:r>
              <a:rPr sz="1969" dirty="0"/>
              <a:t>, </a:t>
            </a:r>
            <a:r>
              <a:rPr sz="1969" b="1" dirty="0" err="1"/>
              <a:t>oszcilláló</a:t>
            </a:r>
            <a:r>
              <a:rPr sz="1969" b="1" dirty="0"/>
              <a:t> </a:t>
            </a:r>
            <a:r>
              <a:rPr sz="1969" b="1" dirty="0" err="1"/>
              <a:t>félkörkörös</a:t>
            </a:r>
            <a:r>
              <a:rPr sz="1969" b="1" dirty="0"/>
              <a:t> </a:t>
            </a:r>
            <a:r>
              <a:rPr sz="1969" b="1" dirty="0" err="1"/>
              <a:t>mozgásokat</a:t>
            </a:r>
            <a:r>
              <a:rPr sz="1969" b="1" dirty="0"/>
              <a:t> </a:t>
            </a:r>
            <a:r>
              <a:rPr sz="1969" b="1" dirty="0" err="1"/>
              <a:t>végző</a:t>
            </a:r>
            <a:r>
              <a:rPr sz="1969" b="1" dirty="0"/>
              <a:t> </a:t>
            </a:r>
            <a:r>
              <a:rPr sz="1969" dirty="0">
                <a:latin typeface="Helvetica"/>
                <a:ea typeface="Helvetica"/>
                <a:cs typeface="Helvetica"/>
                <a:sym typeface="Helvetica"/>
              </a:rPr>
              <a:t>(D7) </a:t>
            </a:r>
            <a:r>
              <a:rPr sz="1969" dirty="0" err="1"/>
              <a:t>fogkefe</a:t>
            </a:r>
            <a:r>
              <a:rPr sz="1969" dirty="0"/>
              <a:t> </a:t>
            </a:r>
            <a:r>
              <a:rPr sz="1969" dirty="0" err="1"/>
              <a:t>feje</a:t>
            </a:r>
            <a:r>
              <a:rPr sz="1969" dirty="0"/>
              <a:t> 13 mm </a:t>
            </a:r>
            <a:r>
              <a:rPr sz="1969" dirty="0" err="1"/>
              <a:t>átmérőjű</a:t>
            </a:r>
            <a:r>
              <a:rPr sz="1969" dirty="0"/>
              <a:t> </a:t>
            </a:r>
            <a:r>
              <a:rPr sz="1969" dirty="0" err="1"/>
              <a:t>kör</a:t>
            </a:r>
            <a:r>
              <a:rPr sz="1969" dirty="0"/>
              <a:t>, </a:t>
            </a:r>
            <a:r>
              <a:rPr sz="1969" dirty="0" err="1"/>
              <a:t>melyben</a:t>
            </a:r>
            <a:r>
              <a:rPr sz="1969" dirty="0"/>
              <a:t> </a:t>
            </a:r>
            <a:r>
              <a:rPr sz="1969" dirty="0" err="1"/>
              <a:t>három</a:t>
            </a:r>
            <a:r>
              <a:rPr sz="1969" dirty="0"/>
              <a:t> </a:t>
            </a:r>
            <a:r>
              <a:rPr sz="1969" dirty="0" err="1"/>
              <a:t>sorban</a:t>
            </a:r>
            <a:r>
              <a:rPr sz="1969" dirty="0"/>
              <a:t> </a:t>
            </a:r>
            <a:r>
              <a:rPr sz="1969" dirty="0" err="1"/>
              <a:t>helyezkednek</a:t>
            </a:r>
            <a:r>
              <a:rPr sz="1969" dirty="0"/>
              <a:t> el a </a:t>
            </a:r>
            <a:r>
              <a:rPr sz="1969" dirty="0" err="1"/>
              <a:t>különböző</a:t>
            </a:r>
            <a:r>
              <a:rPr sz="1969" dirty="0"/>
              <a:t> </a:t>
            </a:r>
            <a:r>
              <a:rPr sz="1969" dirty="0" err="1"/>
              <a:t>színű</a:t>
            </a:r>
            <a:r>
              <a:rPr sz="1969" dirty="0"/>
              <a:t> </a:t>
            </a:r>
            <a:r>
              <a:rPr sz="1969" dirty="0" err="1"/>
              <a:t>és</a:t>
            </a:r>
            <a:r>
              <a:rPr sz="1969" dirty="0"/>
              <a:t> </a:t>
            </a:r>
            <a:r>
              <a:rPr sz="1969" dirty="0" err="1"/>
              <a:t>sörteátmérőjű</a:t>
            </a:r>
            <a:r>
              <a:rPr sz="1969" dirty="0"/>
              <a:t> </a:t>
            </a:r>
            <a:r>
              <a:rPr sz="1969" dirty="0" err="1"/>
              <a:t>csomók</a:t>
            </a:r>
            <a:r>
              <a:rPr sz="1969" dirty="0"/>
              <a:t>. A </a:t>
            </a:r>
            <a:r>
              <a:rPr sz="1969" dirty="0" err="1"/>
              <a:t>körkörös</a:t>
            </a:r>
            <a:r>
              <a:rPr sz="1969" dirty="0"/>
              <a:t> </a:t>
            </a:r>
            <a:r>
              <a:rPr sz="1969" dirty="0" err="1"/>
              <a:t>fej</a:t>
            </a:r>
            <a:r>
              <a:rPr sz="1969" dirty="0"/>
              <a:t> +/- 30°-</a:t>
            </a:r>
            <a:r>
              <a:rPr sz="1969" dirty="0" err="1"/>
              <a:t>os</a:t>
            </a:r>
            <a:r>
              <a:rPr sz="1969" dirty="0"/>
              <a:t> </a:t>
            </a:r>
            <a:r>
              <a:rPr sz="1969" dirty="0" err="1"/>
              <a:t>kitéréssel</a:t>
            </a:r>
            <a:r>
              <a:rPr sz="1969" dirty="0"/>
              <a:t> </a:t>
            </a:r>
            <a:r>
              <a:rPr sz="1969" dirty="0" err="1"/>
              <a:t>végez</a:t>
            </a:r>
            <a:r>
              <a:rPr sz="1969" dirty="0"/>
              <a:t> </a:t>
            </a:r>
            <a:r>
              <a:rPr sz="1969" b="1" dirty="0">
                <a:solidFill>
                  <a:srgbClr val="B51A00"/>
                </a:solidFill>
              </a:rPr>
              <a:t>2800 </a:t>
            </a:r>
            <a:r>
              <a:rPr sz="1969" b="1" dirty="0" err="1">
                <a:solidFill>
                  <a:srgbClr val="B51A00"/>
                </a:solidFill>
              </a:rPr>
              <a:t>oszcilláló</a:t>
            </a:r>
            <a:r>
              <a:rPr sz="1969" b="1" dirty="0">
                <a:solidFill>
                  <a:srgbClr val="B51A00"/>
                </a:solidFill>
              </a:rPr>
              <a:t> </a:t>
            </a:r>
            <a:r>
              <a:rPr sz="1969" b="1" dirty="0" err="1">
                <a:solidFill>
                  <a:srgbClr val="B51A00"/>
                </a:solidFill>
              </a:rPr>
              <a:t>félkörös</a:t>
            </a:r>
            <a:r>
              <a:rPr sz="1969" b="1" dirty="0">
                <a:solidFill>
                  <a:srgbClr val="B51A00"/>
                </a:solidFill>
              </a:rPr>
              <a:t> </a:t>
            </a:r>
            <a:r>
              <a:rPr sz="1969" dirty="0" err="1"/>
              <a:t>mozgást</a:t>
            </a:r>
            <a:r>
              <a:rPr sz="1969" dirty="0"/>
              <a:t> </a:t>
            </a:r>
            <a:r>
              <a:rPr sz="1969" dirty="0" err="1"/>
              <a:t>percenként</a:t>
            </a:r>
            <a:r>
              <a:rPr sz="1969" dirty="0"/>
              <a:t>. A </a:t>
            </a:r>
            <a:r>
              <a:rPr sz="1969" dirty="0" err="1"/>
              <a:t>kis</a:t>
            </a:r>
            <a:r>
              <a:rPr sz="1969" dirty="0"/>
              <a:t> </a:t>
            </a:r>
            <a:r>
              <a:rPr sz="1969" dirty="0" err="1"/>
              <a:t>körkörös</a:t>
            </a:r>
            <a:r>
              <a:rPr sz="1969" dirty="0"/>
              <a:t> </a:t>
            </a:r>
            <a:r>
              <a:rPr sz="1969" dirty="0" err="1"/>
              <a:t>mozgásokat</a:t>
            </a:r>
            <a:r>
              <a:rPr sz="1969" dirty="0"/>
              <a:t> </a:t>
            </a:r>
            <a:r>
              <a:rPr sz="1969" dirty="0" err="1"/>
              <a:t>végző</a:t>
            </a:r>
            <a:r>
              <a:rPr sz="1969" dirty="0"/>
              <a:t> </a:t>
            </a:r>
            <a:r>
              <a:rPr sz="1969" dirty="0" err="1"/>
              <a:t>körkefével</a:t>
            </a:r>
            <a:r>
              <a:rPr sz="1969" dirty="0"/>
              <a:t> </a:t>
            </a:r>
            <a:r>
              <a:rPr sz="1969" dirty="0" err="1"/>
              <a:t>jobban</a:t>
            </a:r>
            <a:r>
              <a:rPr sz="1969" dirty="0"/>
              <a:t> </a:t>
            </a:r>
            <a:r>
              <a:rPr sz="1969" dirty="0" err="1"/>
              <a:t>hozzá</a:t>
            </a:r>
            <a:r>
              <a:rPr sz="1969" dirty="0"/>
              <a:t> </a:t>
            </a:r>
            <a:r>
              <a:rPr sz="1969" dirty="0" err="1"/>
              <a:t>lehet</a:t>
            </a:r>
            <a:r>
              <a:rPr sz="1969" dirty="0"/>
              <a:t> </a:t>
            </a:r>
            <a:r>
              <a:rPr sz="1969" dirty="0" err="1"/>
              <a:t>férni</a:t>
            </a:r>
            <a:r>
              <a:rPr sz="1969" dirty="0"/>
              <a:t> a </a:t>
            </a:r>
            <a:r>
              <a:rPr sz="1969" dirty="0" err="1"/>
              <a:t>szájüreg</a:t>
            </a:r>
            <a:r>
              <a:rPr sz="1969" dirty="0"/>
              <a:t> </a:t>
            </a:r>
            <a:r>
              <a:rPr sz="1969" dirty="0" err="1"/>
              <a:t>nehezen</a:t>
            </a:r>
            <a:r>
              <a:rPr sz="1969" dirty="0"/>
              <a:t> </a:t>
            </a:r>
            <a:r>
              <a:rPr sz="1969" dirty="0" err="1"/>
              <a:t>megközelíthető</a:t>
            </a:r>
            <a:r>
              <a:rPr sz="1969" dirty="0"/>
              <a:t> </a:t>
            </a:r>
            <a:r>
              <a:rPr sz="1969" dirty="0" err="1"/>
              <a:t>régióihoz</a:t>
            </a:r>
            <a:r>
              <a:rPr sz="1969" dirty="0"/>
              <a:t> is.</a:t>
            </a:r>
          </a:p>
          <a:p>
            <a:pPr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dirty="0" err="1"/>
              <a:t>Hasonló</a:t>
            </a:r>
            <a:r>
              <a:rPr sz="1969" dirty="0"/>
              <a:t> </a:t>
            </a:r>
            <a:r>
              <a:rPr sz="1969" dirty="0" err="1"/>
              <a:t>működési</a:t>
            </a:r>
            <a:r>
              <a:rPr sz="1969" dirty="0"/>
              <a:t> elven </a:t>
            </a:r>
            <a:r>
              <a:rPr sz="1969" dirty="0" err="1"/>
              <a:t>alapul</a:t>
            </a:r>
            <a:r>
              <a:rPr sz="1969" dirty="0"/>
              <a:t> a </a:t>
            </a:r>
            <a:r>
              <a:rPr sz="1969" b="1" dirty="0"/>
              <a:t>Philips-Jordan </a:t>
            </a:r>
            <a:r>
              <a:rPr sz="1969" b="1" dirty="0" err="1"/>
              <a:t>forgó</a:t>
            </a:r>
            <a:r>
              <a:rPr sz="1969" b="1" dirty="0"/>
              <a:t> </a:t>
            </a:r>
            <a:r>
              <a:rPr sz="1969" b="1" dirty="0" err="1"/>
              <a:t>fejű</a:t>
            </a:r>
            <a:r>
              <a:rPr sz="1969" b="1" dirty="0"/>
              <a:t> </a:t>
            </a:r>
            <a:r>
              <a:rPr sz="1969" b="1" dirty="0" err="1"/>
              <a:t>fogkefe</a:t>
            </a:r>
            <a:r>
              <a:rPr sz="1969" dirty="0"/>
              <a:t> is.</a:t>
            </a:r>
          </a:p>
          <a:p>
            <a:pPr algn="just"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 dirty="0" err="1"/>
              <a:t>Orál</a:t>
            </a:r>
            <a:r>
              <a:rPr b="1" dirty="0"/>
              <a:t>-B Plaque Remover </a:t>
            </a:r>
            <a:r>
              <a:rPr b="1" dirty="0" err="1"/>
              <a:t>készülék</a:t>
            </a:r>
            <a:r>
              <a:rPr b="1" dirty="0"/>
              <a:t> (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D9):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/>
              <a:t>Oszcilláló</a:t>
            </a:r>
            <a:r>
              <a:rPr dirty="0"/>
              <a:t> </a:t>
            </a:r>
            <a:r>
              <a:rPr dirty="0" err="1"/>
              <a:t>félkörös</a:t>
            </a:r>
            <a:r>
              <a:rPr dirty="0"/>
              <a:t> </a:t>
            </a:r>
            <a:r>
              <a:rPr dirty="0" err="1"/>
              <a:t>mozgásokat</a:t>
            </a:r>
            <a:r>
              <a:rPr dirty="0"/>
              <a:t> </a:t>
            </a:r>
            <a:r>
              <a:rPr dirty="0" err="1"/>
              <a:t>végző</a:t>
            </a:r>
            <a:r>
              <a:rPr dirty="0"/>
              <a:t>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percenként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>
                <a:solidFill>
                  <a:srgbClr val="E3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3600 </a:t>
            </a:r>
            <a:r>
              <a:rPr b="1" dirty="0" err="1">
                <a:solidFill>
                  <a:srgbClr val="E324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oszcilláló</a:t>
            </a:r>
            <a:r>
              <a:rPr b="1" dirty="0">
                <a:solidFill>
                  <a:srgbClr val="E32400"/>
                </a:solidFill>
              </a:rPr>
              <a:t>, </a:t>
            </a:r>
            <a:r>
              <a:rPr dirty="0" err="1"/>
              <a:t>módosították</a:t>
            </a:r>
            <a:r>
              <a:rPr dirty="0"/>
              <a:t> a </a:t>
            </a:r>
            <a:r>
              <a:rPr dirty="0" err="1"/>
              <a:t>forgó</a:t>
            </a:r>
            <a:r>
              <a:rPr dirty="0"/>
              <a:t> </a:t>
            </a:r>
            <a:r>
              <a:rPr dirty="0" err="1"/>
              <a:t>fejet</a:t>
            </a:r>
            <a:r>
              <a:rPr dirty="0"/>
              <a:t> is, a </a:t>
            </a:r>
            <a:r>
              <a:rPr dirty="0" err="1"/>
              <a:t>külső</a:t>
            </a:r>
            <a:r>
              <a:rPr dirty="0"/>
              <a:t> </a:t>
            </a:r>
            <a:r>
              <a:rPr dirty="0" err="1"/>
              <a:t>sörtecsomók</a:t>
            </a:r>
            <a:r>
              <a:rPr dirty="0"/>
              <a:t> </a:t>
            </a:r>
            <a:r>
              <a:rPr dirty="0" err="1"/>
              <a:t>valamivel</a:t>
            </a:r>
            <a:r>
              <a:rPr dirty="0"/>
              <a:t> </a:t>
            </a:r>
            <a:r>
              <a:rPr dirty="0" err="1"/>
              <a:t>hosszabbak</a:t>
            </a:r>
            <a:r>
              <a:rPr dirty="0"/>
              <a:t>, </a:t>
            </a:r>
            <a:r>
              <a:rPr dirty="0" err="1"/>
              <a:t>míg</a:t>
            </a:r>
            <a:r>
              <a:rPr dirty="0"/>
              <a:t> a </a:t>
            </a:r>
            <a:r>
              <a:rPr dirty="0" err="1"/>
              <a:t>belsők</a:t>
            </a:r>
            <a:r>
              <a:rPr dirty="0"/>
              <a:t> </a:t>
            </a:r>
            <a:r>
              <a:rPr dirty="0" err="1"/>
              <a:t>rövidebbek</a:t>
            </a:r>
            <a:r>
              <a:rPr dirty="0"/>
              <a:t> – </a:t>
            </a:r>
            <a:r>
              <a:rPr dirty="0" err="1"/>
              <a:t>így</a:t>
            </a:r>
            <a:r>
              <a:rPr dirty="0"/>
              <a:t> </a:t>
            </a:r>
            <a:r>
              <a:rPr dirty="0" err="1"/>
              <a:t>jobban</a:t>
            </a:r>
            <a:r>
              <a:rPr dirty="0"/>
              <a:t> </a:t>
            </a:r>
            <a:r>
              <a:rPr dirty="0" err="1"/>
              <a:t>hozzá</a:t>
            </a:r>
            <a:r>
              <a:rPr dirty="0"/>
              <a:t> </a:t>
            </a:r>
            <a:r>
              <a:rPr dirty="0" err="1"/>
              <a:t>lehet</a:t>
            </a:r>
            <a:r>
              <a:rPr dirty="0"/>
              <a:t> </a:t>
            </a:r>
            <a:r>
              <a:rPr dirty="0" err="1"/>
              <a:t>férni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interproximális</a:t>
            </a:r>
            <a:r>
              <a:rPr dirty="0"/>
              <a:t> </a:t>
            </a:r>
            <a:r>
              <a:rPr dirty="0" err="1"/>
              <a:t>területekhez</a:t>
            </a:r>
            <a:endParaRPr dirty="0"/>
          </a:p>
          <a:p>
            <a:pPr marL="35717" algn="just" defTabSz="321457">
              <a:spcBef>
                <a:spcPts val="1125"/>
              </a:spcBef>
              <a:defRPr sz="2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   </a:t>
            </a:r>
          </a:p>
          <a:p>
            <a:pPr marL="35717"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dirty="0"/>
              <a:t>     </a:t>
            </a:r>
          </a:p>
        </p:txBody>
      </p:sp>
      <p:pic>
        <p:nvPicPr>
          <p:cNvPr id="382" name="braun_oral_b_plaque_remover_d7511_1.jpg" descr="braun_oral_b_plaque_remover_d751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169" y="5109516"/>
            <a:ext cx="1562695" cy="156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219588.jpg" descr="219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73" y="5109516"/>
            <a:ext cx="1696641" cy="1696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OB_BR_6.jpg" descr="OB_BR_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99" y="5176490"/>
            <a:ext cx="2076672" cy="15626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55850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 advAuto="0"/>
      <p:bldP spid="384" grpId="0" animBg="1" advAuto="0"/>
      <p:bldP spid="385" grpId="0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onicare fogkefe: az ultrahang rezgéstartományban dolgozó nem csupán mechanikai dörzsöléssel, hanem a fogkefesörteszálak által továbbított, alacsony energiatartalmú, ultrahang-frekvenciával is eltávolítja   a lepedéket.…"/>
          <p:cNvSpPr txBox="1">
            <a:spLocks noGrp="1"/>
          </p:cNvSpPr>
          <p:nvPr>
            <p:ph type="body" idx="1"/>
          </p:nvPr>
        </p:nvSpPr>
        <p:spPr>
          <a:xfrm>
            <a:off x="785610" y="669726"/>
            <a:ext cx="9882389" cy="52953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717"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969" b="1" dirty="0"/>
              <a:t>Sonicare </a:t>
            </a:r>
            <a:r>
              <a:rPr sz="1969" b="1" dirty="0" err="1"/>
              <a:t>fogkefe</a:t>
            </a:r>
            <a:r>
              <a:rPr sz="1969" b="1" dirty="0"/>
              <a:t>: </a:t>
            </a:r>
            <a:r>
              <a:rPr sz="1969" dirty="0" err="1"/>
              <a:t>az</a:t>
            </a:r>
            <a:r>
              <a:rPr sz="1969" dirty="0"/>
              <a:t> </a:t>
            </a:r>
            <a:r>
              <a:rPr sz="1969" dirty="0" err="1"/>
              <a:t>ultrahang</a:t>
            </a:r>
            <a:r>
              <a:rPr sz="1969" dirty="0"/>
              <a:t> </a:t>
            </a:r>
            <a:r>
              <a:rPr sz="1969" dirty="0" err="1"/>
              <a:t>rezgéstartományban</a:t>
            </a:r>
            <a:r>
              <a:rPr sz="1969" dirty="0"/>
              <a:t> </a:t>
            </a:r>
            <a:r>
              <a:rPr sz="1969" dirty="0" err="1"/>
              <a:t>dolgozó</a:t>
            </a:r>
            <a:r>
              <a:rPr sz="1969" dirty="0"/>
              <a:t> </a:t>
            </a:r>
            <a:r>
              <a:rPr sz="1969" dirty="0" err="1"/>
              <a:t>nem</a:t>
            </a:r>
            <a:r>
              <a:rPr sz="1969" dirty="0"/>
              <a:t> </a:t>
            </a:r>
            <a:r>
              <a:rPr sz="1969" dirty="0" err="1"/>
              <a:t>csupán</a:t>
            </a:r>
            <a:r>
              <a:rPr sz="1969" dirty="0"/>
              <a:t> </a:t>
            </a:r>
            <a:r>
              <a:rPr sz="1969" dirty="0" err="1"/>
              <a:t>mechanikai</a:t>
            </a:r>
            <a:r>
              <a:rPr sz="1969" dirty="0"/>
              <a:t> </a:t>
            </a:r>
            <a:r>
              <a:rPr sz="1969" dirty="0" err="1"/>
              <a:t>dörzsöléssel</a:t>
            </a:r>
            <a:r>
              <a:rPr sz="1969" dirty="0"/>
              <a:t>, </a:t>
            </a:r>
            <a:r>
              <a:rPr sz="1969" dirty="0" err="1"/>
              <a:t>hanem</a:t>
            </a:r>
            <a:r>
              <a:rPr sz="1969" dirty="0"/>
              <a:t> a </a:t>
            </a:r>
            <a:r>
              <a:rPr sz="1969" dirty="0" err="1"/>
              <a:t>fogkefesörteszálak</a:t>
            </a:r>
            <a:r>
              <a:rPr sz="1969" dirty="0"/>
              <a:t> </a:t>
            </a:r>
            <a:r>
              <a:rPr sz="1969" dirty="0" err="1"/>
              <a:t>által</a:t>
            </a:r>
            <a:r>
              <a:rPr sz="1969" dirty="0"/>
              <a:t> </a:t>
            </a:r>
            <a:r>
              <a:rPr sz="1969" dirty="0" err="1"/>
              <a:t>továbbított</a:t>
            </a:r>
            <a:r>
              <a:rPr sz="1969" dirty="0"/>
              <a:t>, </a:t>
            </a:r>
            <a:r>
              <a:rPr sz="1969" dirty="0" err="1"/>
              <a:t>alacsony</a:t>
            </a:r>
            <a:r>
              <a:rPr sz="1969" dirty="0"/>
              <a:t> </a:t>
            </a:r>
            <a:r>
              <a:rPr sz="1969" dirty="0" err="1"/>
              <a:t>energiatartalmú</a:t>
            </a:r>
            <a:r>
              <a:rPr sz="1969" dirty="0"/>
              <a:t>, </a:t>
            </a:r>
            <a:r>
              <a:rPr sz="1969" dirty="0" err="1"/>
              <a:t>ultrahang-frekvenciával</a:t>
            </a:r>
            <a:r>
              <a:rPr sz="1969" dirty="0"/>
              <a:t> is </a:t>
            </a:r>
            <a:r>
              <a:rPr sz="1969" dirty="0" err="1"/>
              <a:t>eltávolítja</a:t>
            </a:r>
            <a:r>
              <a:rPr sz="1969" dirty="0"/>
              <a:t>   a </a:t>
            </a:r>
            <a:r>
              <a:rPr sz="1969" dirty="0" err="1"/>
              <a:t>lepedéket</a:t>
            </a:r>
            <a:r>
              <a:rPr sz="1969" dirty="0"/>
              <a:t>.</a:t>
            </a:r>
          </a:p>
          <a:p>
            <a:pPr marL="35717"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969" dirty="0"/>
          </a:p>
          <a:p>
            <a:pPr marL="35717" algn="just" defTabSz="321457">
              <a:spcBef>
                <a:spcPts val="1125"/>
              </a:spcBef>
              <a:def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969" dirty="0"/>
          </a:p>
          <a:p>
            <a:pPr defTabSz="321457">
              <a:defRPr sz="2800" b="1">
                <a:solidFill>
                  <a:srgbClr val="56565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legújabb</a:t>
            </a:r>
            <a:r>
              <a:rPr dirty="0"/>
              <a:t> </a:t>
            </a:r>
            <a:r>
              <a:rPr dirty="0" err="1"/>
              <a:t>OralB</a:t>
            </a:r>
            <a:r>
              <a:rPr dirty="0"/>
              <a:t> Triumph 5000 </a:t>
            </a:r>
            <a:r>
              <a:rPr dirty="0" err="1"/>
              <a:t>elektromos</a:t>
            </a:r>
            <a:r>
              <a:rPr dirty="0"/>
              <a:t> </a:t>
            </a:r>
            <a:r>
              <a:rPr dirty="0" err="1"/>
              <a:t>fogkefe</a:t>
            </a:r>
            <a:r>
              <a:rPr dirty="0"/>
              <a:t>: </a:t>
            </a:r>
            <a:r>
              <a:rPr b="0" dirty="0"/>
              <a:t>A </a:t>
            </a:r>
            <a:r>
              <a:rPr b="0" dirty="0" err="1"/>
              <a:t>kábel</a:t>
            </a:r>
            <a:r>
              <a:rPr b="0" dirty="0"/>
              <a:t> </a:t>
            </a:r>
            <a:r>
              <a:rPr b="0" dirty="0" err="1"/>
              <a:t>nélküli</a:t>
            </a:r>
            <a:r>
              <a:rPr b="0" dirty="0"/>
              <a:t> Smart Guide </a:t>
            </a:r>
            <a:r>
              <a:rPr b="0" dirty="0" err="1"/>
              <a:t>kijelzős</a:t>
            </a:r>
            <a:r>
              <a:rPr b="0" dirty="0"/>
              <a:t> </a:t>
            </a:r>
            <a:r>
              <a:rPr b="0" dirty="0" err="1"/>
              <a:t>távirányítójával</a:t>
            </a:r>
            <a:r>
              <a:rPr b="0" dirty="0"/>
              <a:t> </a:t>
            </a:r>
            <a:r>
              <a:rPr b="0" dirty="0" err="1"/>
              <a:t>segíti</a:t>
            </a:r>
            <a:r>
              <a:rPr b="0" dirty="0"/>
              <a:t> </a:t>
            </a:r>
            <a:r>
              <a:rPr b="0" dirty="0" err="1"/>
              <a:t>az</a:t>
            </a:r>
            <a:r>
              <a:rPr b="0" dirty="0"/>
              <a:t> </a:t>
            </a:r>
            <a:r>
              <a:rPr b="0" dirty="0" err="1"/>
              <a:t>optimális</a:t>
            </a:r>
            <a:r>
              <a:rPr b="0" dirty="0"/>
              <a:t> </a:t>
            </a:r>
            <a:r>
              <a:rPr b="0" dirty="0" err="1"/>
              <a:t>fogmosási</a:t>
            </a:r>
            <a:r>
              <a:rPr b="0" dirty="0"/>
              <a:t> </a:t>
            </a:r>
            <a:r>
              <a:rPr b="0" dirty="0" err="1"/>
              <a:t>szokások</a:t>
            </a:r>
            <a:r>
              <a:rPr b="0" dirty="0"/>
              <a:t> </a:t>
            </a:r>
            <a:r>
              <a:rPr b="0" dirty="0" err="1"/>
              <a:t>kialakításában</a:t>
            </a:r>
            <a:r>
              <a:rPr b="0" dirty="0"/>
              <a:t>, </a:t>
            </a:r>
            <a:r>
              <a:rPr b="0" dirty="0" err="1"/>
              <a:t>tájékoztatja</a:t>
            </a:r>
            <a:r>
              <a:rPr b="0" dirty="0"/>
              <a:t> a </a:t>
            </a:r>
            <a:r>
              <a:rPr b="0" dirty="0" err="1"/>
              <a:t>fogmosás</a:t>
            </a:r>
            <a:r>
              <a:rPr b="0" dirty="0"/>
              <a:t> </a:t>
            </a:r>
            <a:r>
              <a:rPr b="0" dirty="0" err="1"/>
              <a:t>idejéről</a:t>
            </a:r>
            <a:r>
              <a:rPr b="0" dirty="0"/>
              <a:t> (4x30 </a:t>
            </a:r>
            <a:r>
              <a:rPr b="0" dirty="0" err="1"/>
              <a:t>mp</a:t>
            </a:r>
            <a:r>
              <a:rPr b="0" dirty="0"/>
              <a:t> </a:t>
            </a:r>
            <a:r>
              <a:rPr b="0" dirty="0" err="1"/>
              <a:t>kvadránsonként</a:t>
            </a:r>
            <a:r>
              <a:rPr b="0" dirty="0"/>
              <a:t>), </a:t>
            </a:r>
            <a:r>
              <a:rPr b="0" dirty="0" err="1"/>
              <a:t>fényjelzés</a:t>
            </a:r>
            <a:r>
              <a:rPr b="0" dirty="0"/>
              <a:t> </a:t>
            </a:r>
            <a:r>
              <a:rPr b="0" dirty="0" err="1"/>
              <a:t>és</a:t>
            </a:r>
            <a:r>
              <a:rPr b="0" dirty="0"/>
              <a:t> a </a:t>
            </a:r>
            <a:r>
              <a:rPr b="0" dirty="0" err="1"/>
              <a:t>pulzálás</a:t>
            </a:r>
            <a:r>
              <a:rPr b="0" dirty="0"/>
              <a:t> </a:t>
            </a:r>
            <a:r>
              <a:rPr b="0" dirty="0" err="1"/>
              <a:t>leállása</a:t>
            </a:r>
            <a:r>
              <a:rPr b="0" dirty="0"/>
              <a:t> </a:t>
            </a:r>
            <a:r>
              <a:rPr b="0" dirty="0" err="1"/>
              <a:t>figyelmeztet</a:t>
            </a:r>
            <a:r>
              <a:rPr b="0" dirty="0"/>
              <a:t> a </a:t>
            </a:r>
            <a:r>
              <a:rPr b="0" dirty="0" err="1"/>
              <a:t>túlzott</a:t>
            </a:r>
            <a:r>
              <a:rPr b="0" dirty="0"/>
              <a:t> </a:t>
            </a:r>
            <a:r>
              <a:rPr b="0" dirty="0" err="1"/>
              <a:t>nyomásra</a:t>
            </a:r>
            <a:r>
              <a:rPr b="0" dirty="0"/>
              <a:t>.</a:t>
            </a:r>
          </a:p>
          <a:p>
            <a:pPr defTabSz="321457">
              <a:spcBef>
                <a:spcPts val="703"/>
              </a:spcBef>
              <a:defRPr sz="2800">
                <a:solidFill>
                  <a:srgbClr val="56565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 </a:t>
            </a:r>
            <a:r>
              <a:rPr dirty="0" err="1"/>
              <a:t>féle</a:t>
            </a:r>
            <a:r>
              <a:rPr dirty="0"/>
              <a:t> </a:t>
            </a:r>
            <a:r>
              <a:rPr dirty="0" err="1"/>
              <a:t>tisztíómód</a:t>
            </a:r>
            <a:r>
              <a:rPr dirty="0"/>
              <a:t>: </a:t>
            </a:r>
            <a:r>
              <a:rPr dirty="0" err="1"/>
              <a:t>napi</a:t>
            </a:r>
            <a:r>
              <a:rPr dirty="0"/>
              <a:t> </a:t>
            </a:r>
            <a:r>
              <a:rPr dirty="0" err="1"/>
              <a:t>tisztítás</a:t>
            </a:r>
            <a:r>
              <a:rPr dirty="0"/>
              <a:t> (2 </a:t>
            </a:r>
            <a:r>
              <a:rPr dirty="0" err="1"/>
              <a:t>perces</a:t>
            </a:r>
            <a:r>
              <a:rPr dirty="0"/>
              <a:t>); </a:t>
            </a:r>
            <a:r>
              <a:rPr dirty="0" err="1"/>
              <a:t>szenzitív</a:t>
            </a:r>
            <a:r>
              <a:rPr dirty="0"/>
              <a:t> </a:t>
            </a:r>
            <a:r>
              <a:rPr dirty="0" err="1"/>
              <a:t>mód</a:t>
            </a:r>
            <a:r>
              <a:rPr dirty="0"/>
              <a:t> (</a:t>
            </a:r>
            <a:r>
              <a:rPr dirty="0" err="1"/>
              <a:t>érzékeny</a:t>
            </a:r>
            <a:r>
              <a:rPr dirty="0"/>
              <a:t> </a:t>
            </a:r>
            <a:r>
              <a:rPr dirty="0" err="1"/>
              <a:t>területeken</a:t>
            </a:r>
            <a:r>
              <a:rPr dirty="0"/>
              <a:t>); </a:t>
            </a:r>
            <a:r>
              <a:rPr dirty="0" err="1"/>
              <a:t>polírozás</a:t>
            </a:r>
            <a:r>
              <a:rPr dirty="0"/>
              <a:t> (</a:t>
            </a:r>
            <a:r>
              <a:rPr dirty="0" err="1"/>
              <a:t>alkalmanként</a:t>
            </a:r>
            <a:r>
              <a:rPr dirty="0"/>
              <a:t> a </a:t>
            </a:r>
            <a:r>
              <a:rPr dirty="0" err="1"/>
              <a:t>tisztítás</a:t>
            </a:r>
            <a:r>
              <a:rPr dirty="0"/>
              <a:t> </a:t>
            </a:r>
            <a:r>
              <a:rPr dirty="0" err="1"/>
              <a:t>kiegészítésére</a:t>
            </a:r>
            <a:r>
              <a:rPr dirty="0"/>
              <a:t>); </a:t>
            </a:r>
            <a:r>
              <a:rPr dirty="0" err="1"/>
              <a:t>masszírozó</a:t>
            </a:r>
            <a:r>
              <a:rPr dirty="0"/>
              <a:t> </a:t>
            </a:r>
            <a:r>
              <a:rPr dirty="0" err="1"/>
              <a:t>mód</a:t>
            </a:r>
            <a:r>
              <a:rPr dirty="0"/>
              <a:t> (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</a:t>
            </a:r>
            <a:r>
              <a:rPr dirty="0"/>
              <a:t> </a:t>
            </a:r>
            <a:r>
              <a:rPr dirty="0" err="1"/>
              <a:t>masszírozására</a:t>
            </a:r>
            <a:r>
              <a:rPr dirty="0"/>
              <a:t>); </a:t>
            </a:r>
            <a:r>
              <a:rPr dirty="0" err="1"/>
              <a:t>mélytisztító</a:t>
            </a:r>
            <a:r>
              <a:rPr dirty="0"/>
              <a:t> </a:t>
            </a:r>
            <a:r>
              <a:rPr dirty="0" err="1"/>
              <a:t>mód</a:t>
            </a:r>
            <a:r>
              <a:rPr dirty="0"/>
              <a:t> (</a:t>
            </a:r>
            <a:r>
              <a:rPr dirty="0" err="1"/>
              <a:t>kvadránsonként</a:t>
            </a:r>
            <a:r>
              <a:rPr dirty="0"/>
              <a:t> 45 </a:t>
            </a:r>
            <a:r>
              <a:rPr dirty="0" err="1"/>
              <a:t>mp-ig</a:t>
            </a:r>
            <a:r>
              <a:rPr dirty="0"/>
              <a:t> </a:t>
            </a:r>
            <a:r>
              <a:rPr dirty="0" err="1"/>
              <a:t>tartó</a:t>
            </a:r>
            <a:r>
              <a:rPr dirty="0"/>
              <a:t>) </a:t>
            </a:r>
            <a:r>
              <a:rPr dirty="0" err="1"/>
              <a:t>tisztítás</a:t>
            </a:r>
            <a:r>
              <a:rPr dirty="0"/>
              <a:t>.</a:t>
            </a:r>
          </a:p>
          <a:p>
            <a:pPr defTabSz="321457">
              <a:defRPr sz="2800" b="1">
                <a:solidFill>
                  <a:srgbClr val="56565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389" name="sf.jpg" descr="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566" y="1665387"/>
            <a:ext cx="1251645" cy="1251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2573-2573-thickbox.jpg" descr="2573-2573-thick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972" y="155663"/>
            <a:ext cx="1370835" cy="102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u_09453017.jpg" descr="u_09453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566" y="3317378"/>
            <a:ext cx="1251646" cy="1110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elektromosfk5000_nagy.jpg" descr="elektromosfk5000_nag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755" y="5269742"/>
            <a:ext cx="993270" cy="13905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79928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  <p:bldP spid="390" grpId="0" animBg="1" advAuto="0"/>
      <p:bldP spid="391" grpId="0" animBg="1" advAuto="0"/>
      <p:bldP spid="392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Járulékos fogköztisztítók:"/>
          <p:cNvSpPr txBox="1">
            <a:spLocks noGrp="1"/>
          </p:cNvSpPr>
          <p:nvPr>
            <p:ph type="title"/>
          </p:nvPr>
        </p:nvSpPr>
        <p:spPr>
          <a:xfrm>
            <a:off x="1711523" y="241102"/>
            <a:ext cx="8715375" cy="87510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400"/>
            </a:lvl1pPr>
          </a:lstStyle>
          <a:p>
            <a:r>
              <a:rPr dirty="0" err="1">
                <a:solidFill>
                  <a:schemeClr val="tx1"/>
                </a:solidFill>
              </a:rPr>
              <a:t>Járulékos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fogköztisztítók</a:t>
            </a:r>
            <a:r>
              <a:rPr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5" name="- Fogselyem – lehet viasszal bevont (waxed), natúr (unwaxed)…"/>
          <p:cNvSpPr txBox="1">
            <a:spLocks noGrp="1"/>
          </p:cNvSpPr>
          <p:nvPr>
            <p:ph type="body" idx="1"/>
          </p:nvPr>
        </p:nvSpPr>
        <p:spPr>
          <a:xfrm>
            <a:off x="2238375" y="1275008"/>
            <a:ext cx="7715250" cy="4690023"/>
          </a:xfrm>
          <a:prstGeom prst="rect">
            <a:avLst/>
          </a:prstGeom>
        </p:spPr>
        <p:txBody>
          <a:bodyPr/>
          <a:lstStyle/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</a:t>
            </a:r>
            <a:r>
              <a:rPr sz="1969" dirty="0"/>
              <a:t>	</a:t>
            </a:r>
            <a:r>
              <a:rPr sz="1969" b="1" dirty="0" err="1">
                <a:solidFill>
                  <a:srgbClr val="4D22B3"/>
                </a:solidFill>
              </a:rPr>
              <a:t>Fogselyem</a:t>
            </a:r>
            <a:r>
              <a:rPr sz="1969" dirty="0"/>
              <a:t> – </a:t>
            </a:r>
            <a:r>
              <a:rPr sz="1969" dirty="0" err="1"/>
              <a:t>lehet</a:t>
            </a:r>
            <a:r>
              <a:rPr sz="1969" dirty="0"/>
              <a:t> </a:t>
            </a:r>
            <a:r>
              <a:rPr sz="1969" dirty="0" err="1"/>
              <a:t>viasszal</a:t>
            </a:r>
            <a:r>
              <a:rPr sz="1969" dirty="0"/>
              <a:t> </a:t>
            </a:r>
            <a:r>
              <a:rPr sz="1969" dirty="0" err="1"/>
              <a:t>bevont</a:t>
            </a:r>
            <a:r>
              <a:rPr sz="1969" dirty="0"/>
              <a:t> (waxed), </a:t>
            </a:r>
            <a:r>
              <a:rPr sz="1969" dirty="0" err="1"/>
              <a:t>natúr</a:t>
            </a:r>
            <a:r>
              <a:rPr sz="1969" dirty="0"/>
              <a:t> (unwaxed)</a:t>
            </a:r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-</a:t>
            </a:r>
            <a:r>
              <a:rPr sz="1969" b="1" dirty="0">
                <a:solidFill>
                  <a:srgbClr val="371A94"/>
                </a:solidFill>
              </a:rPr>
              <a:t>	</a:t>
            </a:r>
            <a:r>
              <a:rPr sz="1969" b="1" dirty="0" err="1">
                <a:solidFill>
                  <a:srgbClr val="371A94"/>
                </a:solidFill>
              </a:rPr>
              <a:t>Superfloss</a:t>
            </a:r>
            <a:endParaRPr sz="1969" b="1" dirty="0">
              <a:solidFill>
                <a:srgbClr val="371A94"/>
              </a:solidFill>
            </a:endParaRPr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b="1" dirty="0">
                <a:solidFill>
                  <a:srgbClr val="371A94"/>
                </a:solidFill>
              </a:rPr>
              <a:t>- </a:t>
            </a:r>
            <a:r>
              <a:rPr sz="1969" b="1" dirty="0" err="1">
                <a:solidFill>
                  <a:srgbClr val="371A94"/>
                </a:solidFill>
              </a:rPr>
              <a:t>Ultrafloss</a:t>
            </a:r>
            <a:endParaRPr sz="1969" dirty="0"/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1969" b="1" dirty="0" err="1">
                <a:solidFill>
                  <a:srgbClr val="B92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Fogszalag</a:t>
            </a:r>
            <a:r>
              <a:rPr sz="1969" b="1" dirty="0">
                <a:solidFill>
                  <a:srgbClr val="B92D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erős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lapos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szatén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anyag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könnyen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áthatol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még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szoros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kontakt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ponton is.</a:t>
            </a:r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-	</a:t>
            </a:r>
            <a:r>
              <a:rPr sz="1969" b="1" dirty="0" err="1">
                <a:solidFill>
                  <a:srgbClr val="9929BD"/>
                </a:solidFill>
              </a:rPr>
              <a:t>Interdentális</a:t>
            </a:r>
            <a:r>
              <a:rPr sz="1969" b="1" dirty="0">
                <a:solidFill>
                  <a:srgbClr val="9929BD"/>
                </a:solidFill>
              </a:rPr>
              <a:t> </a:t>
            </a:r>
            <a:r>
              <a:rPr sz="1969" b="1" dirty="0" err="1">
                <a:solidFill>
                  <a:srgbClr val="9929BD"/>
                </a:solidFill>
              </a:rPr>
              <a:t>fogkefe</a:t>
            </a:r>
            <a:endParaRPr sz="1969" dirty="0"/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-	</a:t>
            </a:r>
            <a:r>
              <a:rPr sz="1969" b="1" dirty="0" err="1">
                <a:solidFill>
                  <a:srgbClr val="D58400"/>
                </a:solidFill>
              </a:rPr>
              <a:t>Szinguláris</a:t>
            </a:r>
            <a:r>
              <a:rPr sz="1969" b="1" dirty="0">
                <a:solidFill>
                  <a:srgbClr val="D58400"/>
                </a:solidFill>
              </a:rPr>
              <a:t> </a:t>
            </a:r>
            <a:r>
              <a:rPr sz="1969" b="1" dirty="0" err="1">
                <a:solidFill>
                  <a:srgbClr val="D58400"/>
                </a:solidFill>
              </a:rPr>
              <a:t>csomózású</a:t>
            </a:r>
            <a:r>
              <a:rPr sz="1969" dirty="0"/>
              <a:t> </a:t>
            </a:r>
            <a:r>
              <a:rPr sz="1969" dirty="0" err="1"/>
              <a:t>fogkefe</a:t>
            </a:r>
            <a:endParaRPr sz="1969" dirty="0"/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-	</a:t>
            </a:r>
            <a:r>
              <a:rPr sz="1969" b="1" dirty="0" err="1">
                <a:solidFill>
                  <a:srgbClr val="4F7A28"/>
                </a:solidFill>
              </a:rPr>
              <a:t>Fogpiszkáló</a:t>
            </a:r>
            <a:r>
              <a:rPr sz="1969" dirty="0"/>
              <a:t> – </a:t>
            </a:r>
            <a:r>
              <a:rPr sz="1969" dirty="0" err="1"/>
              <a:t>balsafa</a:t>
            </a:r>
            <a:r>
              <a:rPr sz="1969" dirty="0"/>
              <a:t> – </a:t>
            </a:r>
            <a:r>
              <a:rPr sz="1969" dirty="0" err="1"/>
              <a:t>nedvszívó</a:t>
            </a:r>
            <a:r>
              <a:rPr sz="1969" dirty="0"/>
              <a:t>, </a:t>
            </a:r>
            <a:r>
              <a:rPr sz="1969" dirty="0" err="1"/>
              <a:t>puha</a:t>
            </a:r>
            <a:r>
              <a:rPr sz="1969" dirty="0"/>
              <a:t> </a:t>
            </a:r>
            <a:r>
              <a:rPr sz="1969" dirty="0" err="1"/>
              <a:t>fából</a:t>
            </a:r>
            <a:r>
              <a:rPr sz="1969" dirty="0"/>
              <a:t> </a:t>
            </a:r>
            <a:r>
              <a:rPr sz="1969" dirty="0" err="1"/>
              <a:t>készült</a:t>
            </a:r>
            <a:r>
              <a:rPr sz="1969" dirty="0"/>
              <a:t>, </a:t>
            </a:r>
            <a:r>
              <a:rPr sz="1969" dirty="0" err="1"/>
              <a:t>háromszög</a:t>
            </a:r>
            <a:r>
              <a:rPr sz="1969" dirty="0"/>
              <a:t> </a:t>
            </a:r>
            <a:r>
              <a:rPr sz="1969" dirty="0" err="1"/>
              <a:t>keresztmetszetű</a:t>
            </a:r>
            <a:endParaRPr sz="1969" dirty="0"/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-	</a:t>
            </a:r>
            <a:r>
              <a:rPr sz="1969" b="1" dirty="0" err="1">
                <a:solidFill>
                  <a:srgbClr val="3A88FE"/>
                </a:solidFill>
              </a:rPr>
              <a:t>Hidrotherápiás</a:t>
            </a:r>
            <a:r>
              <a:rPr sz="1969" b="1" dirty="0">
                <a:solidFill>
                  <a:srgbClr val="3A88FE"/>
                </a:solidFill>
              </a:rPr>
              <a:t> </a:t>
            </a:r>
            <a:r>
              <a:rPr sz="1969" dirty="0" err="1"/>
              <a:t>készülék</a:t>
            </a:r>
            <a:endParaRPr sz="1969" dirty="0"/>
          </a:p>
          <a:p>
            <a:pPr marL="482186" marR="321457" indent="-160729" algn="just" defTabSz="321457">
              <a:tabLst>
                <a:tab pos="482186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-	</a:t>
            </a:r>
            <a:r>
              <a:rPr sz="1969" b="1" dirty="0" err="1">
                <a:solidFill>
                  <a:srgbClr val="E392FE"/>
                </a:solidFill>
              </a:rPr>
              <a:t>Nyelvtisztítók</a:t>
            </a:r>
            <a:endParaRPr sz="1969" b="1" dirty="0">
              <a:solidFill>
                <a:srgbClr val="E392FE"/>
              </a:solidFill>
            </a:endParaRPr>
          </a:p>
        </p:txBody>
      </p:sp>
      <p:pic>
        <p:nvPicPr>
          <p:cNvPr id="396" name="1.kep.jpg" descr="1.k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601" y="177229"/>
            <a:ext cx="1696641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013.jpg" descr="image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7" y="1917305"/>
            <a:ext cx="1705570" cy="2911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Fogselyem-150x150.jpg" descr="Fogselyem-150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009" y="1609206"/>
            <a:ext cx="1339453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villa_fogselyemhez-150x150.jpg" descr="villa_fogselyemhez-150x1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76" y="446484"/>
            <a:ext cx="1339453" cy="133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hs6.jpg" descr="hs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613" y="3437930"/>
            <a:ext cx="2232422" cy="151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nterdent.jpg" descr="interd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949" y="4844737"/>
            <a:ext cx="2428875" cy="185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73837_203102053_big.jpg" descr="73837_203102053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703" y="4828383"/>
            <a:ext cx="2523848" cy="1890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u_07804115.jpg" descr="u_0780411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926" y="5112913"/>
            <a:ext cx="1953056" cy="1732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00078_1.jpg" descr="00078_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4422" y="3082373"/>
            <a:ext cx="1500081" cy="2258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G_0082 (1024x594).jpg" descr="IMG_0082 (1024x594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109" y="4781109"/>
            <a:ext cx="3078529" cy="19210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40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 advAuto="0"/>
      <p:bldP spid="398" grpId="0" animBg="1" advAuto="0"/>
      <p:bldP spid="399" grpId="0" animBg="1" advAuto="0"/>
      <p:bldP spid="402" grpId="0" animBg="1" advAuto="0"/>
      <p:bldP spid="403" grpId="0" animBg="1" advAuto="0"/>
      <p:bldP spid="404" grpId="0" animBg="1" advAuto="0"/>
      <p:bldP spid="405" grpId="0" animBg="1" advAuto="0"/>
      <p:bldP spid="406" grpId="0" animBg="1" advAuto="0"/>
      <p:bldP spid="407" grpId="0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ogkrémek"/>
          <p:cNvSpPr txBox="1">
            <a:spLocks noGrp="1"/>
          </p:cNvSpPr>
          <p:nvPr>
            <p:ph type="title"/>
          </p:nvPr>
        </p:nvSpPr>
        <p:spPr>
          <a:xfrm>
            <a:off x="656823" y="62508"/>
            <a:ext cx="9234294" cy="10626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tx1"/>
                </a:solidFill>
              </a:rPr>
              <a:t>fogkrémek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0" name="Fő feladata: a fogkefével végzett mechanikai plakkeltávolítás elősegítése, a hatékonyság fokozása…"/>
          <p:cNvSpPr txBox="1">
            <a:spLocks noGrp="1"/>
          </p:cNvSpPr>
          <p:nvPr>
            <p:ph type="body" idx="1"/>
          </p:nvPr>
        </p:nvSpPr>
        <p:spPr>
          <a:xfrm>
            <a:off x="257577" y="1705570"/>
            <a:ext cx="10196111" cy="52149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b="1" u="sng" dirty="0" err="1">
                <a:solidFill>
                  <a:schemeClr val="tx1"/>
                </a:solidFill>
              </a:rPr>
              <a:t>Fő</a:t>
            </a:r>
            <a:r>
              <a:rPr b="1" u="sng" dirty="0">
                <a:solidFill>
                  <a:schemeClr val="tx1"/>
                </a:solidFill>
              </a:rPr>
              <a:t> </a:t>
            </a:r>
            <a:r>
              <a:rPr b="1" u="sng" dirty="0" err="1">
                <a:solidFill>
                  <a:schemeClr val="tx1"/>
                </a:solidFill>
              </a:rPr>
              <a:t>feladata</a:t>
            </a:r>
            <a:r>
              <a:rPr b="1" u="sng" dirty="0">
                <a:solidFill>
                  <a:schemeClr val="tx1"/>
                </a:solidFill>
              </a:rPr>
              <a:t>: </a:t>
            </a:r>
            <a:r>
              <a:rPr dirty="0">
                <a:solidFill>
                  <a:schemeClr val="tx1"/>
                </a:solidFill>
              </a:rPr>
              <a:t>a </a:t>
            </a:r>
            <a:r>
              <a:rPr dirty="0" err="1">
                <a:solidFill>
                  <a:schemeClr val="tx1"/>
                </a:solidFill>
              </a:rPr>
              <a:t>fogkefével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végzett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mechanikai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plakkeltávolítás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elősegítése</a:t>
            </a:r>
            <a:r>
              <a:rPr dirty="0">
                <a:solidFill>
                  <a:schemeClr val="tx1"/>
                </a:solidFill>
              </a:rPr>
              <a:t>, a </a:t>
            </a:r>
            <a:r>
              <a:rPr dirty="0" err="1">
                <a:solidFill>
                  <a:schemeClr val="tx1"/>
                </a:solidFill>
              </a:rPr>
              <a:t>hatékonyság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fokozása</a:t>
            </a:r>
            <a:endParaRPr dirty="0">
              <a:solidFill>
                <a:schemeClr val="tx1"/>
              </a:solidFill>
            </a:endParaRPr>
          </a:p>
          <a:p>
            <a:pPr>
              <a:defRPr sz="3600" b="1"/>
            </a:pPr>
            <a:r>
              <a:rPr dirty="0" err="1">
                <a:solidFill>
                  <a:schemeClr val="tx1"/>
                </a:solidFill>
              </a:rPr>
              <a:t>Kiválasztásánál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figyelembe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kell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venni</a:t>
            </a:r>
            <a:r>
              <a:rPr dirty="0">
                <a:solidFill>
                  <a:schemeClr val="tx1"/>
                </a:solidFill>
              </a:rPr>
              <a:t>:</a:t>
            </a: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fogszuvasodásra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való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egyéni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hajlam</a:t>
            </a:r>
            <a:endParaRPr dirty="0">
              <a:solidFill>
                <a:schemeClr val="tx1"/>
              </a:solidFill>
            </a:endParaRP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plakk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és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fogkőképződési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hajlam</a:t>
            </a:r>
            <a:endParaRPr dirty="0">
              <a:solidFill>
                <a:schemeClr val="tx1"/>
              </a:solidFill>
            </a:endParaRP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parodontalis</a:t>
            </a:r>
            <a:r>
              <a:rPr dirty="0">
                <a:solidFill>
                  <a:schemeClr val="tx1"/>
                </a:solidFill>
              </a:rPr>
              <a:t> status</a:t>
            </a: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fognyaki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abrasio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fognyaki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érzékenység</a:t>
            </a:r>
            <a:endParaRPr dirty="0">
              <a:solidFill>
                <a:schemeClr val="tx1"/>
              </a:solidFill>
            </a:endParaRP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dohányzás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okozta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elszíneződés</a:t>
            </a:r>
            <a:endParaRPr dirty="0">
              <a:solidFill>
                <a:schemeClr val="tx1"/>
              </a:solidFill>
            </a:endParaRP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rossz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szájszag</a:t>
            </a:r>
            <a:endParaRPr dirty="0">
              <a:solidFill>
                <a:schemeClr val="tx1"/>
              </a:solidFill>
            </a:endParaRP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szisztémás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betegségek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gyógyszerszedés</a:t>
            </a:r>
            <a:endParaRPr dirty="0">
              <a:solidFill>
                <a:schemeClr val="tx1"/>
              </a:solidFill>
            </a:endParaRPr>
          </a:p>
          <a:p>
            <a:pPr lvl="1" indent="535762">
              <a:defRPr sz="2800"/>
            </a:pPr>
            <a:r>
              <a:rPr dirty="0">
                <a:solidFill>
                  <a:schemeClr val="tx1"/>
                </a:solidFill>
              </a:rPr>
              <a:t>- </a:t>
            </a:r>
            <a:r>
              <a:rPr dirty="0" err="1">
                <a:solidFill>
                  <a:schemeClr val="tx1"/>
                </a:solidFill>
              </a:rPr>
              <a:t>fogpótlások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és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minőségük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11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562" y="148829"/>
            <a:ext cx="2357438" cy="1705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20101210gyogyulj1.jpg" descr="20101210gyogyulj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737" y="355700"/>
            <a:ext cx="1937742" cy="1291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19120.jpg" descr="191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479" y="3710171"/>
            <a:ext cx="2536031" cy="2071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3343807"/>
      </p:ext>
    </p:extLst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gkrémek fő összetevői:"/>
          <p:cNvSpPr txBox="1">
            <a:spLocks noGrp="1"/>
          </p:cNvSpPr>
          <p:nvPr>
            <p:ph type="title"/>
          </p:nvPr>
        </p:nvSpPr>
        <p:spPr>
          <a:xfrm>
            <a:off x="1068946" y="0"/>
            <a:ext cx="8884679" cy="1068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dirty="0" err="1">
                <a:solidFill>
                  <a:schemeClr val="tx1"/>
                </a:solidFill>
              </a:rPr>
              <a:t>Fogkrémek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fő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összetevői</a:t>
            </a:r>
            <a:r>
              <a:rPr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16" name="Abrazív anyagok (20-40%): Kálcium-karbonát, kálcium-foszfát, aluminium oxid, szilikát; talcum, kovasav a fogkrém nedves tömegének közel a fele; abrazív hatása függ a szemcsenagyságtól, keménységtől…"/>
          <p:cNvSpPr txBox="1">
            <a:spLocks noGrp="1"/>
          </p:cNvSpPr>
          <p:nvPr>
            <p:ph type="body" idx="1"/>
          </p:nvPr>
        </p:nvSpPr>
        <p:spPr>
          <a:xfrm>
            <a:off x="334851" y="1506827"/>
            <a:ext cx="11590986" cy="53868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561029"/>
                </a:solidFill>
              </a:rPr>
              <a:t>Abrazív</a:t>
            </a:r>
            <a:r>
              <a:rPr b="1" dirty="0">
                <a:solidFill>
                  <a:srgbClr val="561029"/>
                </a:solidFill>
              </a:rPr>
              <a:t> </a:t>
            </a:r>
            <a:r>
              <a:rPr b="1" dirty="0" err="1">
                <a:solidFill>
                  <a:srgbClr val="561029"/>
                </a:solidFill>
              </a:rPr>
              <a:t>anyagok</a:t>
            </a:r>
            <a:r>
              <a:rPr b="1" dirty="0">
                <a:solidFill>
                  <a:srgbClr val="561029"/>
                </a:solidFill>
              </a:rPr>
              <a:t> (20-40%): </a:t>
            </a:r>
            <a:r>
              <a:rPr dirty="0" err="1">
                <a:solidFill>
                  <a:schemeClr val="tx1"/>
                </a:solidFill>
              </a:rPr>
              <a:t>Kálcium-karbonát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kálcium-foszfát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aluminium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oxid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szilikát</a:t>
            </a:r>
            <a:r>
              <a:rPr dirty="0">
                <a:solidFill>
                  <a:schemeClr val="tx1"/>
                </a:solidFill>
              </a:rPr>
              <a:t>; talcum, </a:t>
            </a:r>
            <a:r>
              <a:rPr dirty="0" err="1">
                <a:solidFill>
                  <a:schemeClr val="tx1"/>
                </a:solidFill>
              </a:rPr>
              <a:t>kovasav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fogkrém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nedves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tömegének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közel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fele</a:t>
            </a:r>
            <a:r>
              <a:rPr dirty="0">
                <a:solidFill>
                  <a:schemeClr val="tx1"/>
                </a:solidFill>
              </a:rPr>
              <a:t>; </a:t>
            </a:r>
            <a:r>
              <a:rPr dirty="0" err="1">
                <a:solidFill>
                  <a:schemeClr val="tx1"/>
                </a:solidFill>
              </a:rPr>
              <a:t>abrazív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hatása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függ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szemcsenagyságtól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keménységtől</a:t>
            </a:r>
            <a:endParaRPr dirty="0">
              <a:solidFill>
                <a:schemeClr val="tx1"/>
              </a:solidFill>
            </a:endParaRPr>
          </a:p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Felületaktív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anyagok</a:t>
            </a:r>
            <a:r>
              <a:rPr b="1" dirty="0">
                <a:solidFill>
                  <a:schemeClr val="tx1"/>
                </a:solidFill>
              </a:rPr>
              <a:t> (2%):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zsíralkohol-szulfátok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szappanok</a:t>
            </a:r>
            <a:r>
              <a:rPr dirty="0">
                <a:solidFill>
                  <a:schemeClr val="tx1"/>
                </a:solidFill>
              </a:rPr>
              <a:t>; </a:t>
            </a:r>
            <a:r>
              <a:rPr dirty="0" err="1">
                <a:solidFill>
                  <a:schemeClr val="tx1"/>
                </a:solidFill>
              </a:rPr>
              <a:t>felületi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feszültséget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csökkentve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behatolnak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lepedékbe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elősegítve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mechanikai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eltávolítását</a:t>
            </a:r>
            <a:r>
              <a:rPr dirty="0">
                <a:solidFill>
                  <a:schemeClr val="tx1"/>
                </a:solidFill>
              </a:rPr>
              <a:t>. </a:t>
            </a:r>
            <a:r>
              <a:rPr dirty="0" err="1">
                <a:solidFill>
                  <a:schemeClr val="tx1"/>
                </a:solidFill>
              </a:rPr>
              <a:t>Ezeknek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ulajdonítható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fogkrém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habzása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Oldószerek</a:t>
            </a:r>
            <a:r>
              <a:rPr b="1" dirty="0">
                <a:solidFill>
                  <a:schemeClr val="tx1"/>
                </a:solidFill>
              </a:rPr>
              <a:t> (20-40%): </a:t>
            </a:r>
            <a:r>
              <a:rPr dirty="0" err="1">
                <a:solidFill>
                  <a:schemeClr val="tx1"/>
                </a:solidFill>
              </a:rPr>
              <a:t>víz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glicerin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propilén-alkohol</a:t>
            </a:r>
            <a:r>
              <a:rPr dirty="0">
                <a:solidFill>
                  <a:schemeClr val="tx1"/>
                </a:solidFill>
              </a:rPr>
              <a:t>; a </a:t>
            </a:r>
            <a:r>
              <a:rPr dirty="0" err="1">
                <a:solidFill>
                  <a:schemeClr val="tx1"/>
                </a:solidFill>
              </a:rPr>
              <a:t>fogkrém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pépszerű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konzisztneciáját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biztosítják</a:t>
            </a:r>
            <a:endParaRPr dirty="0">
              <a:solidFill>
                <a:schemeClr val="tx1"/>
              </a:solidFill>
            </a:endParaRPr>
          </a:p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Stabilizáló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és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kötöanyagok</a:t>
            </a:r>
            <a:r>
              <a:rPr b="1" dirty="0">
                <a:solidFill>
                  <a:schemeClr val="tx1"/>
                </a:solidFill>
              </a:rPr>
              <a:t>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olajok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zselék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alginát</a:t>
            </a:r>
            <a:r>
              <a:rPr dirty="0">
                <a:solidFill>
                  <a:schemeClr val="tx1"/>
                </a:solidFill>
              </a:rPr>
              <a:t>; </a:t>
            </a:r>
            <a:r>
              <a:rPr dirty="0" err="1">
                <a:solidFill>
                  <a:schemeClr val="tx1"/>
                </a:solidFill>
              </a:rPr>
              <a:t>stabilizálják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fogkrém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konzisztenciáját</a:t>
            </a:r>
            <a:endParaRPr dirty="0">
              <a:solidFill>
                <a:schemeClr val="tx1"/>
              </a:solidFill>
            </a:endParaRPr>
          </a:p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Ízesítő</a:t>
            </a:r>
            <a:r>
              <a:rPr b="1" dirty="0">
                <a:solidFill>
                  <a:schemeClr val="tx1"/>
                </a:solidFill>
              </a:rPr>
              <a:t>, </a:t>
            </a:r>
            <a:r>
              <a:rPr b="1" dirty="0" err="1">
                <a:solidFill>
                  <a:schemeClr val="tx1"/>
                </a:solidFill>
              </a:rPr>
              <a:t>illatosító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anyagok</a:t>
            </a:r>
            <a:r>
              <a:rPr b="1" dirty="0">
                <a:solidFill>
                  <a:schemeClr val="tx1"/>
                </a:solidFill>
              </a:rPr>
              <a:t>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mentol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borsmenta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ánizs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gyümölcs</a:t>
            </a:r>
            <a:endParaRPr dirty="0">
              <a:solidFill>
                <a:schemeClr val="tx1"/>
              </a:solidFill>
            </a:endParaRPr>
          </a:p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Édesítő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anyagok</a:t>
            </a:r>
            <a:r>
              <a:rPr dirty="0">
                <a:solidFill>
                  <a:schemeClr val="tx1"/>
                </a:solidFill>
              </a:rPr>
              <a:t> (2%): </a:t>
            </a:r>
            <a:r>
              <a:rPr dirty="0" err="1">
                <a:solidFill>
                  <a:schemeClr val="tx1"/>
                </a:solidFill>
              </a:rPr>
              <a:t>szacharin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aszpartám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xylit</a:t>
            </a:r>
            <a:endParaRPr dirty="0">
              <a:solidFill>
                <a:schemeClr val="tx1"/>
              </a:solidFill>
            </a:endParaRPr>
          </a:p>
          <a:p>
            <a:pPr>
              <a:buClrTx/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Színezékek</a:t>
            </a:r>
            <a:r>
              <a:rPr b="1" dirty="0">
                <a:solidFill>
                  <a:schemeClr val="tx1"/>
                </a:solidFill>
              </a:rPr>
              <a:t> (1%):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titán-dioxid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patentkékV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bíborvörösA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indigókék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17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879" y="51515"/>
            <a:ext cx="1211453" cy="13325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6868587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Willoughby D. Miller  A prevenció „atyja”"/>
          <p:cNvSpPr txBox="1">
            <a:spLocks noGrp="1"/>
          </p:cNvSpPr>
          <p:nvPr>
            <p:ph type="title"/>
          </p:nvPr>
        </p:nvSpPr>
        <p:spPr>
          <a:xfrm>
            <a:off x="247650" y="247651"/>
            <a:ext cx="1179195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4800" b="1">
                <a:solidFill>
                  <a:srgbClr val="1A0A5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4000" dirty="0"/>
              <a:t>Willoughby D. Miller</a:t>
            </a:r>
            <a:r>
              <a:rPr sz="40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4000" dirty="0"/>
              <a:t>A </a:t>
            </a:r>
            <a:r>
              <a:rPr sz="4000" dirty="0" err="1"/>
              <a:t>prevenció</a:t>
            </a:r>
            <a:r>
              <a:rPr sz="4000" dirty="0"/>
              <a:t> „</a:t>
            </a:r>
            <a:r>
              <a:rPr sz="4000" dirty="0" err="1"/>
              <a:t>atyja</a:t>
            </a:r>
            <a:r>
              <a:rPr sz="4000" dirty="0"/>
              <a:t>”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1890-ben jelenik meg fő műve:…"/>
          <p:cNvSpPr txBox="1">
            <a:spLocks noGrp="1"/>
          </p:cNvSpPr>
          <p:nvPr>
            <p:ph type="body" sz="quarter" idx="1"/>
          </p:nvPr>
        </p:nvSpPr>
        <p:spPr>
          <a:xfrm>
            <a:off x="247650" y="1709629"/>
            <a:ext cx="11791950" cy="490071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1890-ben jelenik meg fő műve: </a:t>
            </a:r>
          </a:p>
          <a:p>
            <a:pPr marR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583400"/>
                </a:solidFill>
                <a:latin typeface="Times New Roman"/>
                <a:cs typeface="Times New Roman"/>
              </a:rPr>
              <a:t>“</a:t>
            </a:r>
            <a:r>
              <a:rPr b="1" i="1" dirty="0">
                <a:solidFill>
                  <a:srgbClr val="583400"/>
                </a:solidFill>
                <a:latin typeface="Times New Roman"/>
                <a:ea typeface="Helvetica"/>
                <a:cs typeface="Times New Roman"/>
                <a:sym typeface="Helvetica"/>
              </a:rPr>
              <a:t>The Microorganisms of the Human Mouth</a:t>
            </a:r>
            <a:r>
              <a:rPr b="1" dirty="0">
                <a:solidFill>
                  <a:srgbClr val="583400"/>
                </a:solidFill>
                <a:latin typeface="Times New Roman"/>
                <a:ea typeface="Helvetica"/>
                <a:cs typeface="Times New Roman"/>
                <a:sym typeface="Helvetica"/>
              </a:rPr>
              <a:t>”</a:t>
            </a:r>
            <a:r>
              <a:rPr dirty="0">
                <a:latin typeface="Times New Roman"/>
                <a:ea typeface="Helvetica"/>
                <a:cs typeface="Times New Roman"/>
                <a:sym typeface="Helvetica"/>
              </a:rPr>
              <a:t> című műben leírja a fogszuvasodás kemoparazita elméletét, amely jelenleg is egy elfogadott elméle</a:t>
            </a:r>
            <a:r>
              <a:rPr dirty="0">
                <a:latin typeface="Times New Roman"/>
                <a:cs typeface="Times New Roman"/>
              </a:rPr>
              <a:t>t</a:t>
            </a:r>
          </a:p>
          <a:p>
            <a:pPr marR="321457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Times New Roman"/>
                <a:cs typeface="Times New Roman"/>
              </a:rPr>
              <a:t>A száj baktériumai a cukrot elbontják, abból savat képeznek, ami dekalcinálja a fog keményszöveteit.</a:t>
            </a:r>
          </a:p>
          <a:p>
            <a:pPr marR="321457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600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3C081B"/>
                </a:solidFill>
              </a:rPr>
              <a:t>“A tiszta fog sosem lyukad ki” </a:t>
            </a:r>
            <a:r>
              <a:rPr dirty="0"/>
              <a:t>- lett a jelszó, és ezzel megalapozta a fogászati prevenciót</a:t>
            </a:r>
          </a:p>
        </p:txBody>
      </p:sp>
      <p:pic>
        <p:nvPicPr>
          <p:cNvPr id="52" name="miller.jpg" descr="mi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91" y="3665337"/>
            <a:ext cx="2432280" cy="3192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llinois.jpg" descr="illino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42" y="2506861"/>
            <a:ext cx="6072188" cy="42862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76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dvAuto="0"/>
      <p:bldP spid="53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rápiás hatóanyagok:…"/>
          <p:cNvSpPr txBox="1">
            <a:spLocks noGrp="1"/>
          </p:cNvSpPr>
          <p:nvPr>
            <p:ph type="body" idx="1"/>
          </p:nvPr>
        </p:nvSpPr>
        <p:spPr>
          <a:xfrm>
            <a:off x="643944" y="502277"/>
            <a:ext cx="10921284" cy="6123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000000"/>
                </a:solidFill>
              </a:rPr>
              <a:t>Terápiás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hatóanyagok</a:t>
            </a:r>
            <a:r>
              <a:rPr b="1" dirty="0">
                <a:solidFill>
                  <a:srgbClr val="000000"/>
                </a:solidFill>
              </a:rPr>
              <a:t>:</a:t>
            </a:r>
            <a:endParaRPr lang="hu-HU" b="1" dirty="0">
              <a:solidFill>
                <a:srgbClr val="000000"/>
              </a:solidFill>
            </a:endParaRPr>
          </a:p>
          <a:p>
            <a:pPr>
              <a:defRPr sz="2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>
              <a:solidFill>
                <a:srgbClr val="000000"/>
              </a:solidFill>
            </a:endParaRP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000000"/>
                </a:solidFill>
              </a:rPr>
              <a:t>fluorid</a:t>
            </a:r>
            <a:r>
              <a:rPr b="1" dirty="0">
                <a:solidFill>
                  <a:srgbClr val="000000"/>
                </a:solidFill>
              </a:rPr>
              <a:t>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nátrium-fluorid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nátrium-monofluoro-foszfát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aminfluorid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olafluor</a:t>
            </a:r>
            <a:r>
              <a:rPr dirty="0">
                <a:solidFill>
                  <a:schemeClr val="tx1"/>
                </a:solidFill>
              </a:rPr>
              <a:t>), </a:t>
            </a:r>
            <a:r>
              <a:rPr dirty="0" err="1">
                <a:solidFill>
                  <a:schemeClr val="tx1"/>
                </a:solidFill>
              </a:rPr>
              <a:t>ón-fluorid</a:t>
            </a:r>
            <a:endParaRPr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fogkőképződést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gátló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anyagok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kálciumsók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kiválásának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megakadályozása</a:t>
            </a:r>
            <a:r>
              <a:rPr dirty="0">
                <a:solidFill>
                  <a:schemeClr val="tx1"/>
                </a:solidFill>
              </a:rPr>
              <a:t>): </a:t>
            </a:r>
            <a:r>
              <a:rPr dirty="0" err="1">
                <a:solidFill>
                  <a:schemeClr val="tx1"/>
                </a:solidFill>
              </a:rPr>
              <a:t>pirofoszfát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polifoszfát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foszfonát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cink-citrát</a:t>
            </a:r>
            <a:r>
              <a:rPr dirty="0">
                <a:solidFill>
                  <a:schemeClr val="tx1"/>
                </a:solidFill>
              </a:rPr>
              <a:t> - </a:t>
            </a:r>
            <a:r>
              <a:rPr dirty="0" err="1">
                <a:solidFill>
                  <a:schemeClr val="tx1"/>
                </a:solidFill>
              </a:rPr>
              <a:t>nem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oldja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fel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már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kialakult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fogkövet</a:t>
            </a:r>
            <a:r>
              <a:rPr dirty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plakk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képződést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gátló</a:t>
            </a:r>
            <a:r>
              <a:rPr b="1" dirty="0">
                <a:solidFill>
                  <a:schemeClr val="tx1"/>
                </a:solidFill>
              </a:rPr>
              <a:t>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klórhexidin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nem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kompatibilis</a:t>
            </a:r>
            <a:r>
              <a:rPr dirty="0">
                <a:solidFill>
                  <a:schemeClr val="tx1"/>
                </a:solidFill>
              </a:rPr>
              <a:t> a natrium-</a:t>
            </a:r>
            <a:r>
              <a:rPr dirty="0" err="1">
                <a:solidFill>
                  <a:schemeClr val="tx1"/>
                </a:solidFill>
              </a:rPr>
              <a:t>lauril</a:t>
            </a:r>
            <a:r>
              <a:rPr dirty="0">
                <a:solidFill>
                  <a:schemeClr val="tx1"/>
                </a:solidFill>
              </a:rPr>
              <a:t>-</a:t>
            </a:r>
            <a:r>
              <a:rPr dirty="0" err="1">
                <a:solidFill>
                  <a:schemeClr val="tx1"/>
                </a:solidFill>
              </a:rPr>
              <a:t>szulfáttal</a:t>
            </a:r>
            <a:r>
              <a:rPr dirty="0">
                <a:solidFill>
                  <a:schemeClr val="tx1"/>
                </a:solidFill>
              </a:rPr>
              <a:t>), triclosan, </a:t>
            </a:r>
            <a:r>
              <a:rPr dirty="0" err="1">
                <a:solidFill>
                  <a:schemeClr val="tx1"/>
                </a:solidFill>
              </a:rPr>
              <a:t>sanguinarin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vérrehulló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fecskefű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Laktoperoxidáz</a:t>
            </a:r>
            <a:r>
              <a:rPr b="1" dirty="0">
                <a:solidFill>
                  <a:schemeClr val="tx1"/>
                </a:solidFill>
              </a:rPr>
              <a:t> - </a:t>
            </a:r>
            <a:r>
              <a:rPr dirty="0" err="1">
                <a:solidFill>
                  <a:schemeClr val="tx1"/>
                </a:solidFill>
              </a:rPr>
              <a:t>szájszárazságot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csökkenti</a:t>
            </a:r>
            <a:r>
              <a:rPr dirty="0">
                <a:solidFill>
                  <a:schemeClr val="tx1"/>
                </a:solidFill>
              </a:rPr>
              <a:t> (Xerostomia)</a:t>
            </a: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Gyulladást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csökkentő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növényi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kivonatok</a:t>
            </a:r>
            <a:r>
              <a:rPr b="1" dirty="0">
                <a:solidFill>
                  <a:schemeClr val="tx1"/>
                </a:solidFill>
              </a:rPr>
              <a:t>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asulen</a:t>
            </a:r>
            <a:r>
              <a:rPr dirty="0">
                <a:solidFill>
                  <a:schemeClr val="tx1"/>
                </a:solidFill>
              </a:rPr>
              <a:t>, echinacea, </a:t>
            </a:r>
            <a:r>
              <a:rPr dirty="0" err="1">
                <a:solidFill>
                  <a:schemeClr val="tx1"/>
                </a:solidFill>
              </a:rPr>
              <a:t>kamilla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zsálya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vadgesztenye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ratanhia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teafaolaj</a:t>
            </a:r>
            <a:endParaRPr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Fognyaki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érzékenységet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csökkenti</a:t>
            </a:r>
            <a:r>
              <a:rPr b="1" dirty="0">
                <a:solidFill>
                  <a:schemeClr val="tx1"/>
                </a:solidFill>
              </a:rPr>
              <a:t>: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Stroncium-klorid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elzár</a:t>
            </a:r>
            <a:r>
              <a:rPr dirty="0">
                <a:solidFill>
                  <a:schemeClr val="tx1"/>
                </a:solidFill>
              </a:rPr>
              <a:t>), </a:t>
            </a:r>
            <a:r>
              <a:rPr dirty="0" err="1">
                <a:solidFill>
                  <a:schemeClr val="tx1"/>
                </a:solidFill>
              </a:rPr>
              <a:t>Káliumnitrát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bénít</a:t>
            </a:r>
            <a:r>
              <a:rPr dirty="0">
                <a:solidFill>
                  <a:schemeClr val="tx1"/>
                </a:solidFill>
              </a:rPr>
              <a:t>) /</a:t>
            </a:r>
            <a:r>
              <a:rPr dirty="0" err="1">
                <a:solidFill>
                  <a:schemeClr val="tx1"/>
                </a:solidFill>
              </a:rPr>
              <a:t>deszenzibilizálja</a:t>
            </a:r>
            <a:r>
              <a:rPr dirty="0">
                <a:solidFill>
                  <a:schemeClr val="tx1"/>
                </a:solidFill>
              </a:rPr>
              <a:t> a Thomas-</a:t>
            </a:r>
            <a:r>
              <a:rPr dirty="0" err="1">
                <a:solidFill>
                  <a:schemeClr val="tx1"/>
                </a:solidFill>
              </a:rPr>
              <a:t>rostokat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fluor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vegyületek</a:t>
            </a:r>
            <a:r>
              <a:rPr dirty="0">
                <a:solidFill>
                  <a:schemeClr val="tx1"/>
                </a:solidFill>
              </a:rPr>
              <a:t> - </a:t>
            </a:r>
            <a:r>
              <a:rPr dirty="0" err="1">
                <a:solidFill>
                  <a:schemeClr val="tx1"/>
                </a:solidFill>
              </a:rPr>
              <a:t>elzárják</a:t>
            </a:r>
            <a:r>
              <a:rPr dirty="0">
                <a:solidFill>
                  <a:schemeClr val="tx1"/>
                </a:solidFill>
              </a:rPr>
              <a:t> a </a:t>
            </a:r>
            <a:r>
              <a:rPr dirty="0" err="1">
                <a:solidFill>
                  <a:schemeClr val="tx1"/>
                </a:solidFill>
              </a:rPr>
              <a:t>dentincsatornácskákat</a:t>
            </a:r>
            <a:endParaRPr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SzPct val="139285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chemeClr val="tx1"/>
                </a:solidFill>
              </a:rPr>
              <a:t>Vitaminok</a:t>
            </a:r>
            <a:r>
              <a:rPr b="1" dirty="0">
                <a:solidFill>
                  <a:schemeClr val="tx1"/>
                </a:solidFill>
              </a:rPr>
              <a:t>:</a:t>
            </a:r>
            <a:r>
              <a:rPr dirty="0">
                <a:solidFill>
                  <a:schemeClr val="tx1"/>
                </a:solidFill>
              </a:rPr>
              <a:t> E-vit - </a:t>
            </a:r>
            <a:r>
              <a:rPr dirty="0" err="1">
                <a:solidFill>
                  <a:schemeClr val="tx1"/>
                </a:solidFill>
              </a:rPr>
              <a:t>antioxidáns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gyulladásgátló</a:t>
            </a:r>
            <a:r>
              <a:rPr dirty="0">
                <a:solidFill>
                  <a:schemeClr val="tx1"/>
                </a:solidFill>
              </a:rPr>
              <a:t>, A-vit - </a:t>
            </a:r>
            <a:r>
              <a:rPr dirty="0" err="1">
                <a:solidFill>
                  <a:schemeClr val="tx1"/>
                </a:solidFill>
              </a:rPr>
              <a:t>sejtproliferáció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elősegítése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21" name="a_gyermekkori_fogapolas_81368e_article.jpg" descr="a_gyermekkori_fogapolas_81368e_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605" y="104906"/>
            <a:ext cx="1196902" cy="7947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6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Fogmosási technikák"/>
          <p:cNvSpPr txBox="1">
            <a:spLocks noGrp="1"/>
          </p:cNvSpPr>
          <p:nvPr>
            <p:ph type="title"/>
          </p:nvPr>
        </p:nvSpPr>
        <p:spPr>
          <a:xfrm>
            <a:off x="1782961" y="383977"/>
            <a:ext cx="6947297" cy="6875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 err="1">
                <a:solidFill>
                  <a:schemeClr val="tx1"/>
                </a:solidFill>
              </a:rPr>
              <a:t>Fogmosási</a:t>
            </a:r>
            <a:r>
              <a:rPr sz="4000" dirty="0">
                <a:solidFill>
                  <a:schemeClr val="tx1"/>
                </a:solidFill>
              </a:rPr>
              <a:t> </a:t>
            </a:r>
            <a:r>
              <a:rPr sz="4000" dirty="0" err="1">
                <a:solidFill>
                  <a:schemeClr val="tx1"/>
                </a:solidFill>
              </a:rPr>
              <a:t>technikák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424" name="Fogmosás helyes sorrendje:…"/>
          <p:cNvSpPr txBox="1">
            <a:spLocks noGrp="1"/>
          </p:cNvSpPr>
          <p:nvPr>
            <p:ph type="body" idx="1"/>
          </p:nvPr>
        </p:nvSpPr>
        <p:spPr>
          <a:xfrm>
            <a:off x="1782961" y="1393031"/>
            <a:ext cx="8170664" cy="457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R="321457" defTabSz="321457">
              <a:defRPr sz="30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 dirty="0" err="1"/>
              <a:t>Fogmosás</a:t>
            </a:r>
            <a:r>
              <a:rPr u="sng" dirty="0"/>
              <a:t> </a:t>
            </a:r>
            <a:r>
              <a:rPr u="sng" dirty="0" err="1"/>
              <a:t>helyes</a:t>
            </a:r>
            <a:r>
              <a:rPr u="sng" dirty="0"/>
              <a:t> </a:t>
            </a:r>
            <a:r>
              <a:rPr u="sng" dirty="0" err="1"/>
              <a:t>sorrendje</a:t>
            </a:r>
            <a:r>
              <a:rPr dirty="0"/>
              <a:t>:</a:t>
            </a:r>
            <a:endParaRPr lang="hu-HU" dirty="0"/>
          </a:p>
          <a:p>
            <a:pPr marR="321457" defTabSz="321457">
              <a:defRPr sz="30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defRPr sz="3000" b="1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legnehezebb</a:t>
            </a:r>
            <a:r>
              <a:rPr dirty="0"/>
              <a:t> </a:t>
            </a:r>
            <a:r>
              <a:rPr dirty="0" err="1"/>
              <a:t>fogcsoportokkal</a:t>
            </a:r>
            <a:r>
              <a:rPr dirty="0"/>
              <a:t> </a:t>
            </a:r>
            <a:r>
              <a:rPr dirty="0" err="1"/>
              <a:t>kell</a:t>
            </a:r>
            <a:r>
              <a:rPr dirty="0"/>
              <a:t> </a:t>
            </a:r>
            <a:r>
              <a:rPr dirty="0" err="1"/>
              <a:t>kezdeni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frontfogak</a:t>
            </a:r>
            <a:r>
              <a:rPr dirty="0"/>
              <a:t> lingualis </a:t>
            </a:r>
            <a:r>
              <a:rPr dirty="0" err="1"/>
              <a:t>felszíne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bal</a:t>
            </a:r>
            <a:r>
              <a:rPr dirty="0"/>
              <a:t> 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rágófogak</a:t>
            </a:r>
            <a:r>
              <a:rPr dirty="0"/>
              <a:t>,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jobb</a:t>
            </a:r>
            <a:r>
              <a:rPr dirty="0"/>
              <a:t> 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lingualis </a:t>
            </a:r>
            <a:r>
              <a:rPr dirty="0" err="1"/>
              <a:t>felszíne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frontfogak</a:t>
            </a:r>
            <a:r>
              <a:rPr dirty="0"/>
              <a:t> </a:t>
            </a:r>
            <a:r>
              <a:rPr dirty="0" err="1"/>
              <a:t>palatinalis</a:t>
            </a:r>
            <a:r>
              <a:rPr dirty="0"/>
              <a:t> </a:t>
            </a:r>
            <a:r>
              <a:rPr dirty="0" err="1"/>
              <a:t>felszíne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jobb</a:t>
            </a:r>
            <a:r>
              <a:rPr dirty="0"/>
              <a:t> 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rágófogak</a:t>
            </a:r>
            <a:r>
              <a:rPr dirty="0"/>
              <a:t>,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bal</a:t>
            </a:r>
            <a:r>
              <a:rPr dirty="0"/>
              <a:t> 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palatinalis</a:t>
            </a:r>
            <a:r>
              <a:rPr dirty="0"/>
              <a:t> </a:t>
            </a:r>
            <a:r>
              <a:rPr dirty="0" err="1"/>
              <a:t>felszíne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: </a:t>
            </a:r>
            <a:r>
              <a:rPr dirty="0" err="1"/>
              <a:t>vestibularis</a:t>
            </a:r>
            <a:r>
              <a:rPr dirty="0"/>
              <a:t> </a:t>
            </a:r>
            <a:r>
              <a:rPr dirty="0" err="1"/>
              <a:t>felszíne</a:t>
            </a:r>
            <a:r>
              <a:rPr dirty="0"/>
              <a:t> </a:t>
            </a:r>
            <a:r>
              <a:rPr dirty="0" err="1"/>
              <a:t>rágó</a:t>
            </a:r>
            <a:r>
              <a:rPr dirty="0"/>
              <a:t>- front, </a:t>
            </a:r>
            <a:r>
              <a:rPr dirty="0" err="1"/>
              <a:t>rágó</a:t>
            </a:r>
            <a:r>
              <a:rPr dirty="0"/>
              <a:t> </a:t>
            </a:r>
            <a:r>
              <a:rPr dirty="0" err="1"/>
              <a:t>balról</a:t>
            </a:r>
            <a:r>
              <a:rPr dirty="0"/>
              <a:t> </a:t>
            </a:r>
            <a:r>
              <a:rPr dirty="0" err="1"/>
              <a:t>jobbra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vestibularis</a:t>
            </a:r>
            <a:r>
              <a:rPr dirty="0"/>
              <a:t> </a:t>
            </a:r>
            <a:r>
              <a:rPr dirty="0" err="1"/>
              <a:t>felszíne</a:t>
            </a:r>
            <a:r>
              <a:rPr dirty="0"/>
              <a:t> </a:t>
            </a:r>
            <a:r>
              <a:rPr dirty="0" err="1"/>
              <a:t>balról</a:t>
            </a:r>
            <a:r>
              <a:rPr dirty="0"/>
              <a:t> </a:t>
            </a:r>
            <a:r>
              <a:rPr dirty="0" err="1"/>
              <a:t>jobbra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rágófelszíne</a:t>
            </a:r>
            <a:endParaRPr dirty="0"/>
          </a:p>
          <a:p>
            <a:pPr marL="321457" marR="321457" indent="-160729" defTabSz="321457">
              <a:lnSpc>
                <a:spcPct val="115000"/>
              </a:lnSpc>
              <a:spcBef>
                <a:spcPts val="703"/>
              </a:spcBef>
              <a:defRPr sz="3000">
                <a:solidFill>
                  <a:srgbClr val="450E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rágófelszíne</a:t>
            </a:r>
            <a:endParaRPr dirty="0"/>
          </a:p>
        </p:txBody>
      </p:sp>
      <p:pic>
        <p:nvPicPr>
          <p:cNvPr id="425" name="35422_949369973_big.gif" descr="35422_949369973_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312" y="383977"/>
            <a:ext cx="2071688" cy="26521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29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Bevezető technikák"/>
          <p:cNvSpPr txBox="1">
            <a:spLocks noGrp="1"/>
          </p:cNvSpPr>
          <p:nvPr>
            <p:ph type="title"/>
          </p:nvPr>
        </p:nvSpPr>
        <p:spPr>
          <a:xfrm>
            <a:off x="952500" y="502277"/>
            <a:ext cx="10287000" cy="866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>
                <a:solidFill>
                  <a:schemeClr val="tx1"/>
                </a:solidFill>
              </a:rPr>
              <a:t>Bevezető</a:t>
            </a:r>
            <a:r>
              <a:rPr sz="4800" dirty="0">
                <a:solidFill>
                  <a:schemeClr val="tx1"/>
                </a:solidFill>
              </a:rPr>
              <a:t> </a:t>
            </a:r>
            <a:r>
              <a:rPr sz="4800" dirty="0" err="1">
                <a:solidFill>
                  <a:schemeClr val="tx1"/>
                </a:solidFill>
              </a:rPr>
              <a:t>technikák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428" name="1. Horizontális módszer (súroló technika):…"/>
          <p:cNvSpPr txBox="1">
            <a:spLocks noGrp="1"/>
          </p:cNvSpPr>
          <p:nvPr>
            <p:ph type="body" idx="1"/>
          </p:nvPr>
        </p:nvSpPr>
        <p:spPr>
          <a:xfrm>
            <a:off x="952500" y="1841679"/>
            <a:ext cx="10287000" cy="4378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marR="321457" indent="-160729" defTabSz="321457">
              <a:defRPr sz="1200" b="1">
                <a:solidFill>
                  <a:srgbClr val="561029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Horizontális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módszer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súroló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technika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</a:p>
          <a:p>
            <a:pPr marL="321457" marR="321457" indent="-160729" defTabSz="321457">
              <a:defRPr sz="1200" b="1">
                <a:solidFill>
                  <a:srgbClr val="561029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fogkefe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sörtemezője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fogfelszínre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merőlegesen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áll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horizontális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síkban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oda-vissza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irányuló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mozgások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alkalmas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gyermek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fogápolásba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való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bevezetésére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hatékony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gyermek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kb 4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éves</a:t>
            </a:r>
            <a:r>
              <a:rPr sz="3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dirty="0" err="1">
                <a:latin typeface="Times New Roman"/>
                <a:ea typeface="Times New Roman"/>
                <a:cs typeface="Times New Roman"/>
                <a:sym typeface="Times New Roman"/>
              </a:rPr>
              <a:t>koráig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 sz="210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defRPr sz="12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 sz="2109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10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3. Vöröstől a fehérig technika"/>
          <p:cNvSpPr txBox="1">
            <a:spLocks noGrp="1"/>
          </p:cNvSpPr>
          <p:nvPr>
            <p:ph type="title"/>
          </p:nvPr>
        </p:nvSpPr>
        <p:spPr>
          <a:xfrm>
            <a:off x="952500" y="309094"/>
            <a:ext cx="10287000" cy="5838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marR="321457" indent="-160729" defTabSz="321457">
              <a:defRPr sz="1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hu-HU" sz="28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Vöröstől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fehérig</a:t>
            </a:r>
            <a:r>
              <a:rPr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technika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zárt fogsorok mellett, a fogkefe sörtemezője a fogíny felszínére merőlegesen áll…"/>
          <p:cNvSpPr txBox="1">
            <a:spLocks noGrp="1"/>
          </p:cNvSpPr>
          <p:nvPr>
            <p:ph type="body" idx="1"/>
          </p:nvPr>
        </p:nvSpPr>
        <p:spPr>
          <a:xfrm>
            <a:off x="952500" y="1419820"/>
            <a:ext cx="10445303" cy="4545211"/>
          </a:xfrm>
          <a:prstGeom prst="rect">
            <a:avLst/>
          </a:prstGeom>
        </p:spPr>
        <p:txBody>
          <a:bodyPr/>
          <a:lstStyle/>
          <a:p>
            <a:pPr marL="200911" indent="-200911">
              <a:lnSpc>
                <a:spcPct val="150000"/>
              </a:lnSpc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zárt</a:t>
            </a:r>
            <a:r>
              <a:rPr dirty="0"/>
              <a:t> </a:t>
            </a:r>
            <a:r>
              <a:rPr dirty="0" err="1"/>
              <a:t>fogsorok</a:t>
            </a:r>
            <a:r>
              <a:rPr dirty="0"/>
              <a:t> </a:t>
            </a:r>
            <a:r>
              <a:rPr dirty="0" err="1"/>
              <a:t>mellett</a:t>
            </a:r>
            <a:r>
              <a:rPr dirty="0"/>
              <a:t>, a </a:t>
            </a:r>
            <a:r>
              <a:rPr dirty="0" err="1"/>
              <a:t>fogkefe</a:t>
            </a:r>
            <a:r>
              <a:rPr dirty="0"/>
              <a:t> </a:t>
            </a:r>
            <a:r>
              <a:rPr dirty="0" err="1"/>
              <a:t>sörtemezője</a:t>
            </a:r>
            <a:r>
              <a:rPr dirty="0"/>
              <a:t> a </a:t>
            </a:r>
            <a:r>
              <a:rPr dirty="0" err="1"/>
              <a:t>fogíny</a:t>
            </a:r>
            <a:r>
              <a:rPr dirty="0"/>
              <a:t> </a:t>
            </a:r>
            <a:r>
              <a:rPr dirty="0" err="1"/>
              <a:t>felszínére</a:t>
            </a:r>
            <a:r>
              <a:rPr dirty="0"/>
              <a:t> </a:t>
            </a:r>
            <a:r>
              <a:rPr dirty="0" err="1"/>
              <a:t>merőlegesen</a:t>
            </a:r>
            <a:r>
              <a:rPr dirty="0"/>
              <a:t> </a:t>
            </a:r>
            <a:r>
              <a:rPr dirty="0" err="1"/>
              <a:t>áll</a:t>
            </a:r>
            <a:endParaRPr dirty="0"/>
          </a:p>
          <a:p>
            <a:pPr marL="200911" indent="-200911">
              <a:lnSpc>
                <a:spcPct val="150000"/>
              </a:lnSpc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sörtemezőt</a:t>
            </a:r>
            <a:r>
              <a:rPr dirty="0"/>
              <a:t> </a:t>
            </a:r>
            <a:r>
              <a:rPr dirty="0" err="1"/>
              <a:t>vertikális</a:t>
            </a:r>
            <a:r>
              <a:rPr dirty="0"/>
              <a:t> </a:t>
            </a:r>
            <a:r>
              <a:rPr dirty="0" err="1"/>
              <a:t>mozgással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ínytől</a:t>
            </a:r>
            <a:r>
              <a:rPr dirty="0"/>
              <a:t>, a </a:t>
            </a:r>
            <a:r>
              <a:rPr dirty="0" err="1"/>
              <a:t>rágófelszín</a:t>
            </a:r>
            <a:r>
              <a:rPr dirty="0"/>
              <a:t> </a:t>
            </a:r>
            <a:r>
              <a:rPr dirty="0" err="1"/>
              <a:t>irányába</a:t>
            </a:r>
            <a:r>
              <a:rPr dirty="0"/>
              <a:t> </a:t>
            </a:r>
            <a:r>
              <a:rPr dirty="0" err="1"/>
              <a:t>vezetjük</a:t>
            </a:r>
            <a:endParaRPr dirty="0"/>
          </a:p>
          <a:p>
            <a:pPr marL="200911" indent="-200911">
              <a:lnSpc>
                <a:spcPct val="150000"/>
              </a:lnSpc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könnyen</a:t>
            </a:r>
            <a:r>
              <a:rPr dirty="0"/>
              <a:t> </a:t>
            </a:r>
            <a:r>
              <a:rPr dirty="0" err="1"/>
              <a:t>elsajátítható</a:t>
            </a:r>
            <a:endParaRPr dirty="0"/>
          </a:p>
          <a:p>
            <a:pPr marL="200911" indent="-200911">
              <a:lnSpc>
                <a:spcPct val="150000"/>
              </a:lnSpc>
            </a:pP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subgingivalis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plakk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eltávolítása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kielégítő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200911" indent="-200911">
              <a:lnSpc>
                <a:spcPct val="150000"/>
              </a:lnSpc>
            </a:pP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gyermekeknél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fogmosás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szisztematikájának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elsajátítására</a:t>
            </a:r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728754"/>
      </p:ext>
    </p:extLst>
  </p:cSld>
  <p:clrMapOvr>
    <a:masterClrMapping/>
  </p:clrMapOvr>
  <p:transition spd="slow"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2. Rotációs módszer"/>
          <p:cNvSpPr txBox="1">
            <a:spLocks noGrp="1"/>
          </p:cNvSpPr>
          <p:nvPr>
            <p:ph type="title"/>
          </p:nvPr>
        </p:nvSpPr>
        <p:spPr>
          <a:xfrm>
            <a:off x="952500" y="399246"/>
            <a:ext cx="10287000" cy="6568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3000"/>
              </a:spcBef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4000" b="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hu-HU" sz="2800" dirty="0">
                <a:solidFill>
                  <a:schemeClr val="tx1"/>
                </a:solidFill>
              </a:rPr>
              <a:t>3</a:t>
            </a:r>
            <a:r>
              <a:rPr sz="2800" dirty="0">
                <a:solidFill>
                  <a:schemeClr val="tx1"/>
                </a:solidFill>
              </a:rPr>
              <a:t>. </a:t>
            </a:r>
            <a:r>
              <a:rPr sz="2800" dirty="0" err="1">
                <a:solidFill>
                  <a:schemeClr val="tx1"/>
                </a:solidFill>
              </a:rPr>
              <a:t>Rotációs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módszer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431" name="Zárt fogsorok mellett, a vestibularis fogfelszínekre merőlegesen áll a fogkefe sörtemezője…"/>
          <p:cNvSpPr txBox="1">
            <a:spLocks noGrp="1"/>
          </p:cNvSpPr>
          <p:nvPr>
            <p:ph type="body" idx="1"/>
          </p:nvPr>
        </p:nvSpPr>
        <p:spPr>
          <a:xfrm>
            <a:off x="952500" y="1509117"/>
            <a:ext cx="10406666" cy="44559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0911" indent="-200911">
              <a:lnSpc>
                <a:spcPct val="170000"/>
              </a:lnSpc>
            </a:pP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Zárt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fogsorok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mellett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vestibularis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fogfelszínekre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merőlegesen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fogkefe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sörtemezője</a:t>
            </a:r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911" indent="-200911">
              <a:lnSpc>
                <a:spcPct val="170000"/>
              </a:lnSpc>
            </a:pP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fogak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vestibularis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felszínén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végzett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körkörös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mozgások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melyek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érintik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alsó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felső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fogívet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egyaránt</a:t>
            </a:r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911" indent="-200911">
              <a:lnSpc>
                <a:spcPct val="170000"/>
              </a:lnSpc>
            </a:pP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könnyen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elsajátítható</a:t>
            </a:r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911" indent="-200911">
              <a:lnSpc>
                <a:spcPct val="170000"/>
              </a:lnSpc>
            </a:pP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subgingivalis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plakk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eltávolítása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kielégítő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interdentalis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térközöket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érinti</a:t>
            </a:r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911" indent="-200911">
              <a:lnSpc>
                <a:spcPct val="170000"/>
              </a:lnSpc>
            </a:pP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gyermekeknél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fogmosás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szisztematikájának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elsajátítására</a:t>
            </a:r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94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Bass-módszer (Sulcustisztító)"/>
          <p:cNvSpPr txBox="1">
            <a:spLocks noGrp="1"/>
          </p:cNvSpPr>
          <p:nvPr>
            <p:ph type="title"/>
          </p:nvPr>
        </p:nvSpPr>
        <p:spPr>
          <a:xfrm>
            <a:off x="952500" y="218942"/>
            <a:ext cx="10287000" cy="7365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4800" dirty="0">
                <a:solidFill>
                  <a:schemeClr val="tx1"/>
                </a:solidFill>
              </a:rPr>
              <a:t>Bass-</a:t>
            </a:r>
            <a:r>
              <a:rPr sz="4800" dirty="0" err="1">
                <a:solidFill>
                  <a:schemeClr val="tx1"/>
                </a:solidFill>
              </a:rPr>
              <a:t>módszer</a:t>
            </a:r>
            <a:r>
              <a:rPr sz="4800" dirty="0">
                <a:solidFill>
                  <a:schemeClr val="tx1"/>
                </a:solidFill>
              </a:rPr>
              <a:t> (</a:t>
            </a:r>
            <a:r>
              <a:rPr sz="4800" dirty="0" err="1">
                <a:solidFill>
                  <a:schemeClr val="tx1"/>
                </a:solidFill>
              </a:rPr>
              <a:t>Sulcustisztító</a:t>
            </a:r>
            <a:r>
              <a:rPr sz="4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43" name="az ínyszélre helyezzük a sörtemezőt, a fog tengelyével 45 fokos szögben a sörték végeivel apical felé…"/>
          <p:cNvSpPr txBox="1">
            <a:spLocks noGrp="1"/>
          </p:cNvSpPr>
          <p:nvPr>
            <p:ph type="body" idx="1"/>
          </p:nvPr>
        </p:nvSpPr>
        <p:spPr>
          <a:xfrm>
            <a:off x="798490" y="1635617"/>
            <a:ext cx="10441010" cy="5003440"/>
          </a:xfrm>
          <a:prstGeom prst="rect">
            <a:avLst/>
          </a:prstGeom>
        </p:spPr>
        <p:txBody>
          <a:bodyPr/>
          <a:lstStyle/>
          <a:p>
            <a:pPr marL="200911" indent="-200911">
              <a:lnSpc>
                <a:spcPct val="150000"/>
              </a:lnSpc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ínyszélre</a:t>
            </a:r>
            <a:r>
              <a:rPr dirty="0"/>
              <a:t> </a:t>
            </a:r>
            <a:r>
              <a:rPr dirty="0" err="1"/>
              <a:t>helyezzük</a:t>
            </a:r>
            <a:r>
              <a:rPr dirty="0"/>
              <a:t> a </a:t>
            </a:r>
            <a:r>
              <a:rPr dirty="0" err="1"/>
              <a:t>sörtemezőt</a:t>
            </a:r>
            <a:r>
              <a:rPr dirty="0"/>
              <a:t>, a fog </a:t>
            </a:r>
            <a:r>
              <a:rPr dirty="0" err="1"/>
              <a:t>tengelyével</a:t>
            </a:r>
            <a:r>
              <a:rPr dirty="0"/>
              <a:t> 45 </a:t>
            </a:r>
            <a:r>
              <a:rPr dirty="0" err="1"/>
              <a:t>fokos</a:t>
            </a:r>
            <a:r>
              <a:rPr dirty="0"/>
              <a:t> </a:t>
            </a:r>
            <a:r>
              <a:rPr dirty="0" err="1"/>
              <a:t>szögben</a:t>
            </a:r>
            <a:r>
              <a:rPr dirty="0"/>
              <a:t> a </a:t>
            </a:r>
            <a:r>
              <a:rPr dirty="0" err="1"/>
              <a:t>sörték</a:t>
            </a:r>
            <a:r>
              <a:rPr dirty="0"/>
              <a:t> </a:t>
            </a:r>
            <a:r>
              <a:rPr dirty="0" err="1"/>
              <a:t>végeivel</a:t>
            </a:r>
            <a:r>
              <a:rPr dirty="0"/>
              <a:t> apical </a:t>
            </a:r>
            <a:r>
              <a:rPr dirty="0" err="1"/>
              <a:t>felé</a:t>
            </a:r>
            <a:endParaRPr dirty="0"/>
          </a:p>
          <a:p>
            <a:pPr marL="200911" indent="-200911">
              <a:lnSpc>
                <a:spcPct val="150000"/>
              </a:lnSpc>
              <a:defRPr sz="3000" b="1">
                <a:solidFill>
                  <a:srgbClr val="9A244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apró</a:t>
            </a:r>
            <a:r>
              <a:rPr dirty="0"/>
              <a:t> </a:t>
            </a:r>
            <a:r>
              <a:rPr dirty="0" err="1"/>
              <a:t>rezgő</a:t>
            </a:r>
            <a:r>
              <a:rPr dirty="0"/>
              <a:t> </a:t>
            </a:r>
            <a:r>
              <a:rPr dirty="0" err="1"/>
              <a:t>mozgást</a:t>
            </a:r>
            <a:r>
              <a:rPr dirty="0"/>
              <a:t> </a:t>
            </a:r>
            <a:r>
              <a:rPr dirty="0" err="1"/>
              <a:t>végzünk</a:t>
            </a:r>
            <a:r>
              <a:rPr dirty="0"/>
              <a:t> anterior-posterior </a:t>
            </a:r>
            <a:r>
              <a:rPr dirty="0" err="1"/>
              <a:t>irányba</a:t>
            </a:r>
            <a:endParaRPr dirty="0"/>
          </a:p>
          <a:p>
            <a:pPr marL="200911" indent="-200911">
              <a:lnSpc>
                <a:spcPct val="150000"/>
              </a:lnSpc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hatékony</a:t>
            </a:r>
            <a:r>
              <a:rPr dirty="0"/>
              <a:t> supra-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subgingivalis</a:t>
            </a:r>
            <a:r>
              <a:rPr dirty="0"/>
              <a:t> </a:t>
            </a:r>
            <a:r>
              <a:rPr dirty="0" err="1"/>
              <a:t>plakkeltávolítás</a:t>
            </a:r>
            <a:endParaRPr dirty="0"/>
          </a:p>
          <a:p>
            <a:pPr marL="200911" indent="-200911">
              <a:lnSpc>
                <a:spcPct val="150000"/>
              </a:lnSpc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időigényes</a:t>
            </a:r>
            <a:r>
              <a:rPr dirty="0"/>
              <a:t>, gingiva </a:t>
            </a:r>
            <a:r>
              <a:rPr dirty="0" err="1"/>
              <a:t>sérülést</a:t>
            </a:r>
            <a:r>
              <a:rPr dirty="0"/>
              <a:t> </a:t>
            </a:r>
            <a:r>
              <a:rPr dirty="0" err="1"/>
              <a:t>okozhat</a:t>
            </a:r>
            <a:r>
              <a:rPr dirty="0"/>
              <a:t> </a:t>
            </a:r>
            <a:r>
              <a:rPr dirty="0" err="1"/>
              <a:t>helytelen</a:t>
            </a:r>
            <a:r>
              <a:rPr dirty="0"/>
              <a:t> </a:t>
            </a:r>
            <a:r>
              <a:rPr dirty="0" err="1"/>
              <a:t>alkalmazás</a:t>
            </a:r>
            <a:r>
              <a:rPr dirty="0"/>
              <a:t> </a:t>
            </a:r>
            <a:r>
              <a:rPr dirty="0" err="1"/>
              <a:t>esetén</a:t>
            </a:r>
            <a:endParaRPr dirty="0"/>
          </a:p>
          <a:p>
            <a:pPr marL="200911" indent="-200911">
              <a:lnSpc>
                <a:spcPct val="150000"/>
              </a:lnSpc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egészséges</a:t>
            </a:r>
            <a:r>
              <a:rPr dirty="0"/>
              <a:t> </a:t>
            </a:r>
            <a:r>
              <a:rPr dirty="0" err="1"/>
              <a:t>parodonciumnál</a:t>
            </a:r>
            <a:r>
              <a:rPr dirty="0"/>
              <a:t>, </a:t>
            </a:r>
            <a:r>
              <a:rPr dirty="0" err="1"/>
              <a:t>gingivitisnél</a:t>
            </a:r>
            <a:r>
              <a:rPr dirty="0"/>
              <a:t>, </a:t>
            </a:r>
            <a:r>
              <a:rPr dirty="0" err="1"/>
              <a:t>parodontitisnél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476624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Módosított Bass-technika:"/>
          <p:cNvSpPr txBox="1">
            <a:spLocks noGrp="1"/>
          </p:cNvSpPr>
          <p:nvPr>
            <p:ph type="title"/>
          </p:nvPr>
        </p:nvSpPr>
        <p:spPr>
          <a:xfrm>
            <a:off x="952500" y="167426"/>
            <a:ext cx="10287000" cy="83712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109"/>
              </a:spcBef>
              <a:defRPr sz="4400">
                <a:solidFill>
                  <a:srgbClr val="0042A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 err="1">
                <a:latin typeface="Cambria"/>
                <a:ea typeface="Cambria"/>
                <a:cs typeface="Cambria"/>
                <a:sym typeface="Cambria"/>
              </a:rPr>
              <a:t>Módosított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 Bass-</a:t>
            </a:r>
            <a:r>
              <a:rPr b="1" dirty="0" err="1">
                <a:latin typeface="Cambria"/>
                <a:ea typeface="Cambria"/>
                <a:cs typeface="Cambria"/>
                <a:sym typeface="Cambria"/>
              </a:rPr>
              <a:t>technika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46" name="egészséges parodonciumnál, gingivitisnél, parodontitisnél…"/>
          <p:cNvSpPr txBox="1">
            <a:spLocks noGrp="1"/>
          </p:cNvSpPr>
          <p:nvPr>
            <p:ph type="body" idx="1"/>
          </p:nvPr>
        </p:nvSpPr>
        <p:spPr>
          <a:xfrm>
            <a:off x="824248" y="1249250"/>
            <a:ext cx="11217498" cy="5441323"/>
          </a:xfrm>
          <a:prstGeom prst="rect">
            <a:avLst/>
          </a:prstGeom>
        </p:spPr>
        <p:txBody>
          <a:bodyPr/>
          <a:lstStyle/>
          <a:p>
            <a:pPr marL="200911" indent="-20091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0000"/>
                </a:solidFill>
              </a:rPr>
              <a:t>egészséges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parodonciumnál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gingivitisnél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parodontitisnél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200911" indent="-200911">
              <a:lnSpc>
                <a:spcPct val="150000"/>
              </a:lnSpc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0000"/>
                </a:solidFill>
              </a:rPr>
              <a:t>gyerekeknek</a:t>
            </a:r>
            <a:r>
              <a:rPr dirty="0">
                <a:solidFill>
                  <a:srgbClr val="000000"/>
                </a:solidFill>
              </a:rPr>
              <a:t> (</a:t>
            </a:r>
            <a:r>
              <a:rPr dirty="0" err="1">
                <a:solidFill>
                  <a:srgbClr val="000000"/>
                </a:solidFill>
              </a:rPr>
              <a:t>maradó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fogazat</a:t>
            </a:r>
            <a:r>
              <a:rPr dirty="0">
                <a:solidFill>
                  <a:srgbClr val="000000"/>
                </a:solidFill>
              </a:rPr>
              <a:t>), </a:t>
            </a:r>
            <a:r>
              <a:rPr dirty="0" err="1">
                <a:solidFill>
                  <a:srgbClr val="000000"/>
                </a:solidFill>
              </a:rPr>
              <a:t>fiatal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felnőtteknek</a:t>
            </a:r>
            <a:endParaRPr dirty="0">
              <a:solidFill>
                <a:srgbClr val="000000"/>
              </a:solidFill>
            </a:endParaRPr>
          </a:p>
          <a:p>
            <a:pPr marL="200911" indent="-200911">
              <a:lnSpc>
                <a:spcPct val="150000"/>
              </a:lnSpc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fogkefénket</a:t>
            </a:r>
            <a:r>
              <a:rPr dirty="0"/>
              <a:t> </a:t>
            </a:r>
            <a:r>
              <a:rPr dirty="0" err="1"/>
              <a:t>félig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ínyre</a:t>
            </a:r>
            <a:r>
              <a:rPr dirty="0"/>
              <a:t>, </a:t>
            </a:r>
            <a:r>
              <a:rPr dirty="0" err="1"/>
              <a:t>félig</a:t>
            </a:r>
            <a:r>
              <a:rPr dirty="0"/>
              <a:t> a </a:t>
            </a:r>
            <a:r>
              <a:rPr dirty="0" err="1"/>
              <a:t>fogra</a:t>
            </a:r>
            <a:r>
              <a:rPr dirty="0"/>
              <a:t> </a:t>
            </a:r>
            <a:r>
              <a:rPr dirty="0" err="1"/>
              <a:t>helyezzük</a:t>
            </a:r>
            <a:r>
              <a:rPr dirty="0"/>
              <a:t> </a:t>
            </a:r>
            <a:r>
              <a:rPr dirty="0" err="1"/>
              <a:t>úgy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fogkefe</a:t>
            </a:r>
            <a:r>
              <a:rPr dirty="0"/>
              <a:t> </a:t>
            </a:r>
            <a:r>
              <a:rPr dirty="0" err="1"/>
              <a:t>sörtéi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ínyszél</a:t>
            </a:r>
            <a:r>
              <a:rPr dirty="0"/>
              <a:t> </a:t>
            </a:r>
            <a:r>
              <a:rPr dirty="0" err="1"/>
              <a:t>felé</a:t>
            </a:r>
            <a:r>
              <a:rPr dirty="0"/>
              <a:t> </a:t>
            </a:r>
            <a:r>
              <a:rPr dirty="0" err="1"/>
              <a:t>nézzenek</a:t>
            </a:r>
            <a:r>
              <a:rPr dirty="0"/>
              <a:t>, a </a:t>
            </a:r>
            <a:r>
              <a:rPr dirty="0" err="1"/>
              <a:t>fogfelszínnel</a:t>
            </a:r>
            <a:r>
              <a:rPr dirty="0"/>
              <a:t> 45 </a:t>
            </a:r>
            <a:r>
              <a:rPr dirty="0" err="1"/>
              <a:t>fokos</a:t>
            </a:r>
            <a:r>
              <a:rPr dirty="0"/>
              <a:t> </a:t>
            </a:r>
            <a:r>
              <a:rPr dirty="0" err="1"/>
              <a:t>szöget</a:t>
            </a:r>
            <a:r>
              <a:rPr dirty="0"/>
              <a:t> </a:t>
            </a:r>
            <a:r>
              <a:rPr dirty="0" err="1"/>
              <a:t>zárjon</a:t>
            </a:r>
            <a:r>
              <a:rPr dirty="0"/>
              <a:t> be (a </a:t>
            </a:r>
            <a:r>
              <a:rPr dirty="0" err="1"/>
              <a:t>sörték</a:t>
            </a:r>
            <a:r>
              <a:rPr dirty="0"/>
              <a:t> </a:t>
            </a:r>
            <a:r>
              <a:rPr dirty="0" err="1"/>
              <a:t>végeivel</a:t>
            </a:r>
            <a:r>
              <a:rPr dirty="0"/>
              <a:t> apical </a:t>
            </a:r>
            <a:r>
              <a:rPr dirty="0" err="1"/>
              <a:t>felé</a:t>
            </a:r>
            <a:r>
              <a:rPr dirty="0"/>
              <a:t>).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enyhe</a:t>
            </a:r>
            <a:r>
              <a:rPr dirty="0"/>
              <a:t> </a:t>
            </a:r>
            <a:r>
              <a:rPr dirty="0" err="1"/>
              <a:t>nyomást</a:t>
            </a:r>
            <a:r>
              <a:rPr dirty="0"/>
              <a:t> </a:t>
            </a:r>
            <a:r>
              <a:rPr dirty="0" err="1"/>
              <a:t>alkalmazva</a:t>
            </a:r>
            <a:r>
              <a:rPr dirty="0"/>
              <a:t> a </a:t>
            </a:r>
            <a:r>
              <a:rPr dirty="0" err="1"/>
              <a:t>felszínekre</a:t>
            </a:r>
            <a:r>
              <a:rPr dirty="0"/>
              <a:t> </a:t>
            </a:r>
            <a:r>
              <a:rPr dirty="0" err="1"/>
              <a:t>kis</a:t>
            </a:r>
            <a:r>
              <a:rPr dirty="0"/>
              <a:t> </a:t>
            </a:r>
            <a:r>
              <a:rPr dirty="0" err="1"/>
              <a:t>köröket</a:t>
            </a:r>
            <a:r>
              <a:rPr dirty="0"/>
              <a:t> </a:t>
            </a:r>
            <a:r>
              <a:rPr dirty="0" err="1"/>
              <a:t>írunk</a:t>
            </a:r>
            <a:r>
              <a:rPr dirty="0"/>
              <a:t>, </a:t>
            </a:r>
          </a:p>
          <a:p>
            <a:pPr marL="200911" indent="-200911">
              <a:lnSpc>
                <a:spcPct val="150000"/>
              </a:lnSpc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fogkefe</a:t>
            </a:r>
            <a:r>
              <a:rPr dirty="0"/>
              <a:t> </a:t>
            </a:r>
            <a:r>
              <a:rPr dirty="0" err="1"/>
              <a:t>így</a:t>
            </a:r>
            <a:r>
              <a:rPr dirty="0"/>
              <a:t> </a:t>
            </a:r>
            <a:r>
              <a:rPr dirty="0" err="1"/>
              <a:t>behatol</a:t>
            </a:r>
            <a:r>
              <a:rPr dirty="0"/>
              <a:t> a </a:t>
            </a:r>
            <a:r>
              <a:rPr dirty="0" err="1"/>
              <a:t>fogközökbe</a:t>
            </a:r>
            <a:r>
              <a:rPr dirty="0"/>
              <a:t>, a </a:t>
            </a:r>
            <a:r>
              <a:rPr dirty="0" err="1"/>
              <a:t>sulcusba</a:t>
            </a:r>
            <a:r>
              <a:rPr dirty="0"/>
              <a:t> (1-2mm) </a:t>
            </a:r>
          </a:p>
        </p:txBody>
      </p:sp>
    </p:spTree>
    <p:extLst>
      <p:ext uri="{BB962C8B-B14F-4D97-AF65-F5344CB8AC3E}">
        <p14:creationId xmlns:p14="http://schemas.microsoft.com/office/powerpoint/2010/main" val="13546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Módosított Stillmann-módszer:"/>
          <p:cNvSpPr txBox="1">
            <a:spLocks noGrp="1"/>
          </p:cNvSpPr>
          <p:nvPr>
            <p:ph type="title"/>
          </p:nvPr>
        </p:nvSpPr>
        <p:spPr>
          <a:xfrm>
            <a:off x="952500" y="193184"/>
            <a:ext cx="10287000" cy="811368"/>
          </a:xfrm>
          <a:prstGeom prst="rect">
            <a:avLst/>
          </a:prstGeom>
        </p:spPr>
        <p:txBody>
          <a:bodyPr/>
          <a:lstStyle/>
          <a:p>
            <a:pPr marR="321457" defTabSz="321457">
              <a:defRPr sz="4600" b="1">
                <a:solidFill>
                  <a:srgbClr val="1A0A53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Módosított</a:t>
            </a:r>
            <a:r>
              <a:rPr dirty="0"/>
              <a:t> </a:t>
            </a:r>
            <a:r>
              <a:rPr dirty="0" err="1"/>
              <a:t>Stillmann-módszer</a:t>
            </a:r>
            <a:r>
              <a:rPr dirty="0"/>
              <a:t>:</a:t>
            </a:r>
            <a:r>
              <a:rPr b="0" dirty="0"/>
              <a:t> </a:t>
            </a:r>
          </a:p>
        </p:txBody>
      </p:sp>
      <p:sp>
        <p:nvSpPr>
          <p:cNvPr id="437" name="Fogkefe sörtéit a gyökér irányába az ínyszél felé tartva 70-80 fokos szögben tartva (apicalisan 2 mm-re a marginalis gingivától), a fogínyre helyezzük és nyomást gyakorolunk rá.…"/>
          <p:cNvSpPr txBox="1">
            <a:spLocks noGrp="1"/>
          </p:cNvSpPr>
          <p:nvPr>
            <p:ph type="body" idx="1"/>
          </p:nvPr>
        </p:nvSpPr>
        <p:spPr>
          <a:xfrm>
            <a:off x="656822" y="1330524"/>
            <a:ext cx="10818253" cy="5121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sz="84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Fogkefe</a:t>
            </a:r>
            <a:r>
              <a:rPr dirty="0"/>
              <a:t> </a:t>
            </a:r>
            <a:r>
              <a:rPr dirty="0" err="1"/>
              <a:t>sörtéit</a:t>
            </a:r>
            <a:r>
              <a:rPr dirty="0"/>
              <a:t> a </a:t>
            </a:r>
            <a:r>
              <a:rPr dirty="0" err="1"/>
              <a:t>g</a:t>
            </a:r>
            <a:r>
              <a:rPr b="1" dirty="0" err="1">
                <a:solidFill>
                  <a:srgbClr val="0056D6"/>
                </a:solidFill>
              </a:rPr>
              <a:t>yökér</a:t>
            </a:r>
            <a:r>
              <a:rPr b="1" dirty="0">
                <a:solidFill>
                  <a:srgbClr val="0056D6"/>
                </a:solidFill>
              </a:rPr>
              <a:t> </a:t>
            </a:r>
            <a:r>
              <a:rPr b="1" dirty="0" err="1">
                <a:solidFill>
                  <a:srgbClr val="0056D6"/>
                </a:solidFill>
              </a:rPr>
              <a:t>irányába</a:t>
            </a:r>
            <a:r>
              <a:rPr b="1" dirty="0">
                <a:solidFill>
                  <a:srgbClr val="0056D6"/>
                </a:solidFill>
              </a:rPr>
              <a:t> </a:t>
            </a:r>
            <a:r>
              <a:rPr b="1" dirty="0" err="1">
                <a:solidFill>
                  <a:srgbClr val="0056D6"/>
                </a:solidFill>
              </a:rPr>
              <a:t>az</a:t>
            </a:r>
            <a:r>
              <a:rPr b="1" dirty="0">
                <a:solidFill>
                  <a:srgbClr val="0056D6"/>
                </a:solidFill>
              </a:rPr>
              <a:t> </a:t>
            </a:r>
            <a:r>
              <a:rPr b="1" dirty="0" err="1">
                <a:solidFill>
                  <a:srgbClr val="0056D6"/>
                </a:solidFill>
              </a:rPr>
              <a:t>ínyszél</a:t>
            </a:r>
            <a:r>
              <a:rPr b="1" dirty="0">
                <a:solidFill>
                  <a:srgbClr val="0056D6"/>
                </a:solidFill>
              </a:rPr>
              <a:t> </a:t>
            </a:r>
            <a:r>
              <a:rPr b="1" dirty="0" err="1">
                <a:solidFill>
                  <a:srgbClr val="0056D6"/>
                </a:solidFill>
              </a:rPr>
              <a:t>felé</a:t>
            </a:r>
            <a:r>
              <a:rPr b="1" dirty="0">
                <a:solidFill>
                  <a:srgbClr val="0056D6"/>
                </a:solidFill>
              </a:rPr>
              <a:t> </a:t>
            </a:r>
            <a:r>
              <a:rPr b="1" dirty="0" err="1">
                <a:solidFill>
                  <a:srgbClr val="0056D6"/>
                </a:solidFill>
              </a:rPr>
              <a:t>tartva</a:t>
            </a:r>
            <a:r>
              <a:rPr b="1" dirty="0">
                <a:solidFill>
                  <a:srgbClr val="0056D6"/>
                </a:solidFill>
              </a:rPr>
              <a:t> 70-80 </a:t>
            </a:r>
            <a:r>
              <a:rPr b="1" dirty="0" err="1">
                <a:solidFill>
                  <a:srgbClr val="0056D6"/>
                </a:solidFill>
              </a:rPr>
              <a:t>fokos</a:t>
            </a:r>
            <a:r>
              <a:rPr dirty="0"/>
              <a:t> </a:t>
            </a:r>
            <a:r>
              <a:rPr dirty="0" err="1"/>
              <a:t>szögben</a:t>
            </a:r>
            <a:r>
              <a:rPr dirty="0"/>
              <a:t> </a:t>
            </a:r>
            <a:r>
              <a:rPr dirty="0" err="1"/>
              <a:t>tartva</a:t>
            </a:r>
            <a:r>
              <a:rPr dirty="0"/>
              <a:t> (</a:t>
            </a:r>
            <a:r>
              <a:rPr dirty="0" err="1"/>
              <a:t>apicalisan</a:t>
            </a:r>
            <a:r>
              <a:rPr dirty="0"/>
              <a:t> 2 mm-re a </a:t>
            </a:r>
            <a:r>
              <a:rPr dirty="0" err="1"/>
              <a:t>marginalis</a:t>
            </a:r>
            <a:r>
              <a:rPr dirty="0"/>
              <a:t> </a:t>
            </a:r>
            <a:r>
              <a:rPr dirty="0" err="1"/>
              <a:t>gingivától</a:t>
            </a:r>
            <a:r>
              <a:rPr dirty="0"/>
              <a:t>), a </a:t>
            </a:r>
            <a:r>
              <a:rPr dirty="0" err="1"/>
              <a:t>fogínyre</a:t>
            </a:r>
            <a:r>
              <a:rPr dirty="0"/>
              <a:t> </a:t>
            </a:r>
            <a:r>
              <a:rPr dirty="0" err="1"/>
              <a:t>helyezzük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nyomást</a:t>
            </a:r>
            <a:r>
              <a:rPr dirty="0"/>
              <a:t> </a:t>
            </a:r>
            <a:r>
              <a:rPr dirty="0" err="1"/>
              <a:t>gyakorolunk</a:t>
            </a:r>
            <a:r>
              <a:rPr dirty="0"/>
              <a:t> </a:t>
            </a:r>
            <a:r>
              <a:rPr dirty="0" err="1"/>
              <a:t>rá</a:t>
            </a:r>
            <a:r>
              <a:rPr dirty="0"/>
              <a:t>. </a:t>
            </a:r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00364A"/>
                </a:solidFill>
              </a:rPr>
              <a:t>Kombinált</a:t>
            </a:r>
            <a:r>
              <a:rPr b="1" dirty="0">
                <a:solidFill>
                  <a:srgbClr val="00364A"/>
                </a:solidFill>
              </a:rPr>
              <a:t> </a:t>
            </a:r>
            <a:r>
              <a:rPr b="1" dirty="0" err="1">
                <a:solidFill>
                  <a:srgbClr val="00364A"/>
                </a:solidFill>
              </a:rPr>
              <a:t>rotáló</a:t>
            </a:r>
            <a:r>
              <a:rPr b="1" dirty="0">
                <a:solidFill>
                  <a:srgbClr val="00364A"/>
                </a:solidFill>
              </a:rPr>
              <a:t> </a:t>
            </a:r>
            <a:r>
              <a:rPr b="1" dirty="0" err="1">
                <a:solidFill>
                  <a:srgbClr val="00364A"/>
                </a:solidFill>
              </a:rPr>
              <a:t>és</a:t>
            </a:r>
            <a:r>
              <a:rPr b="1" dirty="0">
                <a:solidFill>
                  <a:srgbClr val="00364A"/>
                </a:solidFill>
              </a:rPr>
              <a:t> </a:t>
            </a:r>
            <a:r>
              <a:rPr b="1" dirty="0" err="1">
                <a:solidFill>
                  <a:srgbClr val="00364A"/>
                </a:solidFill>
              </a:rPr>
              <a:t>rezgő</a:t>
            </a:r>
            <a:r>
              <a:rPr b="1" dirty="0">
                <a:solidFill>
                  <a:srgbClr val="00364A"/>
                </a:solidFill>
              </a:rPr>
              <a:t> </a:t>
            </a:r>
            <a:r>
              <a:rPr b="1" dirty="0" err="1">
                <a:solidFill>
                  <a:srgbClr val="00364A"/>
                </a:solidFill>
              </a:rPr>
              <a:t>mozgással</a:t>
            </a:r>
            <a:r>
              <a:rPr dirty="0"/>
              <a:t> a </a:t>
            </a:r>
            <a:r>
              <a:rPr dirty="0" err="1"/>
              <a:t>fogkefét</a:t>
            </a:r>
            <a:r>
              <a:rPr dirty="0"/>
              <a:t> a </a:t>
            </a:r>
            <a:r>
              <a:rPr dirty="0" err="1"/>
              <a:t>rágófelszín</a:t>
            </a:r>
            <a:r>
              <a:rPr dirty="0"/>
              <a:t> </a:t>
            </a:r>
            <a:r>
              <a:rPr dirty="0" err="1"/>
              <a:t>irányába</a:t>
            </a:r>
            <a:r>
              <a:rPr dirty="0"/>
              <a:t> </a:t>
            </a:r>
            <a:r>
              <a:rPr dirty="0" err="1"/>
              <a:t>vezetjük</a:t>
            </a:r>
            <a:r>
              <a:rPr dirty="0"/>
              <a:t>.</a:t>
            </a:r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A </a:t>
            </a:r>
            <a:r>
              <a:rPr dirty="0" err="1"/>
              <a:t>tisztító</a:t>
            </a:r>
            <a:r>
              <a:rPr dirty="0"/>
              <a:t> </a:t>
            </a:r>
            <a:r>
              <a:rPr dirty="0" err="1"/>
              <a:t>hatás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interdentalis</a:t>
            </a:r>
            <a:r>
              <a:rPr dirty="0"/>
              <a:t> </a:t>
            </a:r>
            <a:r>
              <a:rPr dirty="0" err="1"/>
              <a:t>térközökben</a:t>
            </a:r>
            <a:r>
              <a:rPr dirty="0"/>
              <a:t> is </a:t>
            </a:r>
            <a:r>
              <a:rPr dirty="0" err="1"/>
              <a:t>érvényesül</a:t>
            </a: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dirty="0" err="1"/>
              <a:t>Subgingivalis</a:t>
            </a:r>
            <a:r>
              <a:rPr dirty="0"/>
              <a:t> </a:t>
            </a:r>
            <a:r>
              <a:rPr dirty="0" err="1"/>
              <a:t>plakk</a:t>
            </a:r>
            <a:r>
              <a:rPr dirty="0"/>
              <a:t> </a:t>
            </a:r>
            <a:r>
              <a:rPr dirty="0" err="1"/>
              <a:t>eltávolítása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kielégítő</a:t>
            </a: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defRPr sz="30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Egészséges</a:t>
            </a:r>
            <a:r>
              <a:rPr dirty="0"/>
              <a:t> </a:t>
            </a:r>
            <a:r>
              <a:rPr dirty="0" err="1"/>
              <a:t>parodonciummal</a:t>
            </a:r>
            <a:r>
              <a:rPr dirty="0"/>
              <a:t> </a:t>
            </a:r>
            <a:r>
              <a:rPr dirty="0" err="1"/>
              <a:t>rendelkező</a:t>
            </a:r>
            <a:r>
              <a:rPr dirty="0"/>
              <a:t> </a:t>
            </a:r>
            <a:r>
              <a:rPr dirty="0" err="1"/>
              <a:t>pácienseknél</a:t>
            </a:r>
            <a:r>
              <a:rPr dirty="0"/>
              <a:t>, </a:t>
            </a:r>
            <a:r>
              <a:rPr dirty="0" err="1"/>
              <a:t>fogágybetegségen</a:t>
            </a:r>
            <a:r>
              <a:rPr dirty="0"/>
              <a:t> </a:t>
            </a:r>
            <a:r>
              <a:rPr dirty="0" err="1"/>
              <a:t>már</a:t>
            </a:r>
            <a:r>
              <a:rPr dirty="0"/>
              <a:t> </a:t>
            </a:r>
            <a:r>
              <a:rPr dirty="0" err="1"/>
              <a:t>átesett</a:t>
            </a:r>
            <a:r>
              <a:rPr dirty="0"/>
              <a:t>, </a:t>
            </a:r>
            <a:r>
              <a:rPr dirty="0" err="1"/>
              <a:t>denudálódott</a:t>
            </a:r>
            <a:r>
              <a:rPr dirty="0"/>
              <a:t> </a:t>
            </a:r>
            <a:r>
              <a:rPr dirty="0" err="1"/>
              <a:t>fognyak</a:t>
            </a:r>
            <a:r>
              <a:rPr dirty="0"/>
              <a:t> (</a:t>
            </a:r>
            <a:r>
              <a:rPr dirty="0" err="1"/>
              <a:t>ínyrecesszió</a:t>
            </a:r>
            <a:r>
              <a:rPr dirty="0"/>
              <a:t>) </a:t>
            </a:r>
            <a:r>
              <a:rPr dirty="0" err="1"/>
              <a:t>esetén</a:t>
            </a:r>
            <a:r>
              <a:rPr dirty="0"/>
              <a:t>.</a:t>
            </a:r>
          </a:p>
          <a:p>
            <a:pPr marR="321457" defTabSz="321457">
              <a:defRPr sz="30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Kíméli</a:t>
            </a:r>
            <a:r>
              <a:rPr dirty="0"/>
              <a:t> a </a:t>
            </a:r>
            <a:r>
              <a:rPr dirty="0" err="1"/>
              <a:t>szabaddá</a:t>
            </a:r>
            <a:r>
              <a:rPr dirty="0"/>
              <a:t> </a:t>
            </a:r>
            <a:r>
              <a:rPr dirty="0" err="1"/>
              <a:t>vált</a:t>
            </a:r>
            <a:r>
              <a:rPr dirty="0"/>
              <a:t> </a:t>
            </a:r>
            <a:r>
              <a:rPr dirty="0" err="1"/>
              <a:t>fognyakakat</a:t>
            </a:r>
            <a:r>
              <a:rPr dirty="0"/>
              <a:t> a </a:t>
            </a:r>
            <a:r>
              <a:rPr dirty="0" err="1"/>
              <a:t>kopástól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716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harters-féle módszer:"/>
          <p:cNvSpPr txBox="1">
            <a:spLocks noGrp="1"/>
          </p:cNvSpPr>
          <p:nvPr>
            <p:ph type="title"/>
          </p:nvPr>
        </p:nvSpPr>
        <p:spPr>
          <a:xfrm>
            <a:off x="2238375" y="0"/>
            <a:ext cx="7715250" cy="892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109"/>
              </a:spcBef>
              <a:defRPr sz="4400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Charters-</a:t>
            </a:r>
            <a:r>
              <a:rPr b="1" dirty="0" err="1"/>
              <a:t>féle</a:t>
            </a:r>
            <a:r>
              <a:rPr b="1" dirty="0"/>
              <a:t> </a:t>
            </a:r>
            <a:r>
              <a:rPr b="1" dirty="0" err="1"/>
              <a:t>módszer</a:t>
            </a:r>
            <a:r>
              <a:rPr b="1" dirty="0"/>
              <a:t>:</a:t>
            </a:r>
            <a:r>
              <a:rPr dirty="0"/>
              <a:t> </a:t>
            </a:r>
          </a:p>
        </p:txBody>
      </p:sp>
      <p:sp>
        <p:nvSpPr>
          <p:cNvPr id="440" name="Fogkefe sörtéit a fog tengelyére 45 fokos szögben tartva, a sörték végeivel occlusal felé a fogra helyezzük, a sörték végeit az interdentalis térközökbe irányítjuk…"/>
          <p:cNvSpPr txBox="1">
            <a:spLocks noGrp="1"/>
          </p:cNvSpPr>
          <p:nvPr>
            <p:ph type="body" idx="1"/>
          </p:nvPr>
        </p:nvSpPr>
        <p:spPr>
          <a:xfrm>
            <a:off x="605306" y="1236372"/>
            <a:ext cx="10959921" cy="52545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Fogkefe</a:t>
            </a:r>
            <a:r>
              <a:rPr dirty="0"/>
              <a:t> </a:t>
            </a:r>
            <a:r>
              <a:rPr dirty="0" err="1"/>
              <a:t>sörtéit</a:t>
            </a:r>
            <a:r>
              <a:rPr dirty="0"/>
              <a:t> a fog </a:t>
            </a:r>
            <a:r>
              <a:rPr dirty="0" err="1"/>
              <a:t>tengelyére</a:t>
            </a:r>
            <a:r>
              <a:rPr dirty="0"/>
              <a:t> 45 </a:t>
            </a:r>
            <a:r>
              <a:rPr dirty="0" err="1"/>
              <a:t>fokos</a:t>
            </a:r>
            <a:r>
              <a:rPr dirty="0"/>
              <a:t> </a:t>
            </a:r>
            <a:r>
              <a:rPr dirty="0" err="1"/>
              <a:t>szögben</a:t>
            </a:r>
            <a:r>
              <a:rPr dirty="0"/>
              <a:t> </a:t>
            </a:r>
            <a:r>
              <a:rPr dirty="0" err="1"/>
              <a:t>tartva</a:t>
            </a:r>
            <a:r>
              <a:rPr dirty="0"/>
              <a:t>, a </a:t>
            </a:r>
            <a:r>
              <a:rPr dirty="0" err="1"/>
              <a:t>sörték</a:t>
            </a:r>
            <a:r>
              <a:rPr dirty="0"/>
              <a:t> </a:t>
            </a:r>
            <a:r>
              <a:rPr dirty="0" err="1"/>
              <a:t>végeivel</a:t>
            </a:r>
            <a:r>
              <a:rPr dirty="0"/>
              <a:t> </a:t>
            </a:r>
            <a:r>
              <a:rPr b="1" dirty="0">
                <a:solidFill>
                  <a:srgbClr val="006D8F"/>
                </a:solidFill>
              </a:rPr>
              <a:t>occlusal </a:t>
            </a:r>
            <a:r>
              <a:rPr b="1" dirty="0" err="1">
                <a:solidFill>
                  <a:srgbClr val="006D8F"/>
                </a:solidFill>
              </a:rPr>
              <a:t>felé</a:t>
            </a:r>
            <a:r>
              <a:rPr b="1" dirty="0">
                <a:solidFill>
                  <a:srgbClr val="006D8F"/>
                </a:solidFill>
              </a:rPr>
              <a:t> a </a:t>
            </a:r>
            <a:r>
              <a:rPr b="1" dirty="0" err="1">
                <a:solidFill>
                  <a:srgbClr val="006D8F"/>
                </a:solidFill>
              </a:rPr>
              <a:t>fogra</a:t>
            </a:r>
            <a:r>
              <a:rPr b="1" dirty="0">
                <a:solidFill>
                  <a:srgbClr val="006D8F"/>
                </a:solidFill>
              </a:rPr>
              <a:t> </a:t>
            </a:r>
            <a:r>
              <a:rPr dirty="0" err="1"/>
              <a:t>helyezzük</a:t>
            </a:r>
            <a:r>
              <a:rPr dirty="0"/>
              <a:t>, a </a:t>
            </a:r>
            <a:r>
              <a:rPr dirty="0" err="1"/>
              <a:t>sörték</a:t>
            </a:r>
            <a:r>
              <a:rPr dirty="0"/>
              <a:t> </a:t>
            </a:r>
            <a:r>
              <a:rPr dirty="0" err="1"/>
              <a:t>végeit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interdentalis</a:t>
            </a:r>
            <a:r>
              <a:rPr dirty="0"/>
              <a:t> </a:t>
            </a:r>
            <a:r>
              <a:rPr dirty="0" err="1"/>
              <a:t>térközökbe</a:t>
            </a:r>
            <a:r>
              <a:rPr dirty="0"/>
              <a:t> </a:t>
            </a:r>
            <a:r>
              <a:rPr dirty="0" err="1"/>
              <a:t>irányítjuk</a:t>
            </a: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Vibráló</a:t>
            </a:r>
            <a:r>
              <a:rPr dirty="0"/>
              <a:t> </a:t>
            </a:r>
            <a:r>
              <a:rPr dirty="0" err="1"/>
              <a:t>mozgással</a:t>
            </a:r>
            <a:r>
              <a:rPr dirty="0"/>
              <a:t> </a:t>
            </a:r>
            <a:r>
              <a:rPr dirty="0" err="1"/>
              <a:t>tartósan</a:t>
            </a:r>
            <a:r>
              <a:rPr dirty="0"/>
              <a:t> </a:t>
            </a:r>
            <a:r>
              <a:rPr dirty="0" err="1"/>
              <a:t>aktiváljuk</a:t>
            </a:r>
            <a:r>
              <a:rPr dirty="0"/>
              <a:t> a </a:t>
            </a:r>
            <a:r>
              <a:rPr dirty="0" err="1"/>
              <a:t>fogkefét</a:t>
            </a:r>
            <a:r>
              <a:rPr dirty="0"/>
              <a:t> anterior-posterior </a:t>
            </a:r>
            <a:r>
              <a:rPr dirty="0" err="1"/>
              <a:t>irányba</a:t>
            </a: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vestibulum </a:t>
            </a:r>
            <a:r>
              <a:rPr dirty="0" err="1"/>
              <a:t>felől</a:t>
            </a:r>
            <a:r>
              <a:rPr dirty="0"/>
              <a:t> a korona </a:t>
            </a:r>
            <a:r>
              <a:rPr dirty="0" err="1"/>
              <a:t>irányába</a:t>
            </a:r>
            <a:r>
              <a:rPr dirty="0"/>
              <a:t> </a:t>
            </a:r>
            <a:r>
              <a:rPr dirty="0" err="1"/>
              <a:t>mozgatva</a:t>
            </a:r>
            <a:r>
              <a:rPr dirty="0"/>
              <a:t> </a:t>
            </a:r>
            <a:r>
              <a:rPr dirty="0" err="1"/>
              <a:t>enyhe</a:t>
            </a:r>
            <a:r>
              <a:rPr dirty="0"/>
              <a:t> </a:t>
            </a:r>
            <a:r>
              <a:rPr dirty="0" err="1"/>
              <a:t>nyomással</a:t>
            </a:r>
            <a:r>
              <a:rPr dirty="0"/>
              <a:t> </a:t>
            </a:r>
            <a:r>
              <a:rPr dirty="0" err="1"/>
              <a:t>masszírozzuk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ínyt</a:t>
            </a:r>
            <a:r>
              <a:rPr dirty="0"/>
              <a:t>.</a:t>
            </a:r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dirty="0" err="1"/>
              <a:t>interdentalis</a:t>
            </a:r>
            <a:r>
              <a:rPr dirty="0"/>
              <a:t> </a:t>
            </a:r>
            <a:r>
              <a:rPr dirty="0" err="1"/>
              <a:t>térköz</a:t>
            </a:r>
            <a:r>
              <a:rPr dirty="0"/>
              <a:t> </a:t>
            </a:r>
            <a:r>
              <a:rPr dirty="0" err="1"/>
              <a:t>tisztítása</a:t>
            </a:r>
            <a:r>
              <a:rPr dirty="0"/>
              <a:t> </a:t>
            </a:r>
            <a:r>
              <a:rPr dirty="0" err="1"/>
              <a:t>hatékony</a:t>
            </a:r>
            <a:endParaRPr dirty="0"/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dirty="0" err="1"/>
              <a:t>nehéz</a:t>
            </a:r>
            <a:r>
              <a:rPr dirty="0"/>
              <a:t> </a:t>
            </a:r>
            <a:r>
              <a:rPr dirty="0" err="1"/>
              <a:t>elsajátítani</a:t>
            </a:r>
            <a:r>
              <a:rPr dirty="0"/>
              <a:t>, a </a:t>
            </a:r>
            <a:r>
              <a:rPr dirty="0" err="1"/>
              <a:t>szájfenék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nyelv</a:t>
            </a:r>
            <a:r>
              <a:rPr dirty="0"/>
              <a:t> </a:t>
            </a:r>
            <a:r>
              <a:rPr dirty="0" err="1"/>
              <a:t>beszűkíti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oralis</a:t>
            </a:r>
            <a:r>
              <a:rPr dirty="0"/>
              <a:t> </a:t>
            </a:r>
            <a:r>
              <a:rPr dirty="0" err="1"/>
              <a:t>teret</a:t>
            </a:r>
            <a:r>
              <a:rPr dirty="0"/>
              <a:t>, </a:t>
            </a:r>
            <a:r>
              <a:rPr dirty="0" err="1"/>
              <a:t>így</a:t>
            </a:r>
            <a:r>
              <a:rPr dirty="0"/>
              <a:t> </a:t>
            </a:r>
            <a:r>
              <a:rPr dirty="0" err="1"/>
              <a:t>ott</a:t>
            </a:r>
            <a:r>
              <a:rPr dirty="0"/>
              <a:t> </a:t>
            </a:r>
            <a:r>
              <a:rPr dirty="0" err="1"/>
              <a:t>nehezen</a:t>
            </a:r>
            <a:r>
              <a:rPr dirty="0"/>
              <a:t> </a:t>
            </a:r>
            <a:r>
              <a:rPr dirty="0" err="1"/>
              <a:t>kivitelezhető</a:t>
            </a:r>
            <a:endParaRPr dirty="0"/>
          </a:p>
          <a:p>
            <a:pPr marR="321457" defTabSz="321457">
              <a:defRPr sz="3000" b="1">
                <a:solidFill>
                  <a:srgbClr val="B92D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Fogágybetegségben</a:t>
            </a:r>
            <a:r>
              <a:rPr dirty="0"/>
              <a:t> </a:t>
            </a:r>
            <a:r>
              <a:rPr dirty="0" err="1"/>
              <a:t>szenvedő</a:t>
            </a:r>
            <a:r>
              <a:rPr dirty="0"/>
              <a:t> </a:t>
            </a:r>
            <a:r>
              <a:rPr dirty="0" err="1"/>
              <a:t>betegek</a:t>
            </a:r>
            <a:r>
              <a:rPr dirty="0"/>
              <a:t>, gingiva hyperplasia </a:t>
            </a:r>
            <a:r>
              <a:rPr dirty="0" err="1"/>
              <a:t>esetén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gingivectomia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. </a:t>
            </a:r>
            <a:r>
              <a:rPr dirty="0" err="1"/>
              <a:t>Parodontális</a:t>
            </a:r>
            <a:r>
              <a:rPr dirty="0"/>
              <a:t> </a:t>
            </a:r>
            <a:r>
              <a:rPr dirty="0" err="1"/>
              <a:t>műtéteken</a:t>
            </a:r>
            <a:r>
              <a:rPr dirty="0"/>
              <a:t> </a:t>
            </a:r>
            <a:r>
              <a:rPr dirty="0" err="1"/>
              <a:t>közvetlenül</a:t>
            </a:r>
            <a:r>
              <a:rPr dirty="0"/>
              <a:t> </a:t>
            </a:r>
            <a:r>
              <a:rPr dirty="0" err="1"/>
              <a:t>átesett</a:t>
            </a:r>
            <a:r>
              <a:rPr dirty="0"/>
              <a:t> </a:t>
            </a:r>
            <a:r>
              <a:rPr dirty="0" err="1"/>
              <a:t>egyéneknek</a:t>
            </a:r>
            <a:r>
              <a:rPr dirty="0"/>
              <a:t>.</a:t>
            </a:r>
          </a:p>
          <a:p>
            <a:pPr marR="321457" defTabSz="321457">
              <a:defRPr sz="3000" b="1">
                <a:solidFill>
                  <a:srgbClr val="B92D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Kíméletes</a:t>
            </a:r>
            <a:r>
              <a:rPr dirty="0"/>
              <a:t> </a:t>
            </a:r>
            <a:r>
              <a:rPr dirty="0" err="1"/>
              <a:t>plakk</a:t>
            </a:r>
            <a:r>
              <a:rPr dirty="0"/>
              <a:t> </a:t>
            </a:r>
            <a:r>
              <a:rPr dirty="0" err="1"/>
              <a:t>eltávolítás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9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olo technika"/>
          <p:cNvSpPr txBox="1">
            <a:spLocks noGrp="1"/>
          </p:cNvSpPr>
          <p:nvPr>
            <p:ph type="title"/>
          </p:nvPr>
        </p:nvSpPr>
        <p:spPr>
          <a:xfrm>
            <a:off x="952500" y="270456"/>
            <a:ext cx="10287000" cy="10064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>
                <a:solidFill>
                  <a:schemeClr val="tx1"/>
                </a:solidFill>
              </a:rPr>
              <a:t>Solo </a:t>
            </a:r>
            <a:r>
              <a:rPr dirty="0" err="1">
                <a:solidFill>
                  <a:schemeClr val="tx1"/>
                </a:solidFill>
              </a:rPr>
              <a:t>technika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49" name="egy csomózású fogkefével, sulcus tisztítás…"/>
          <p:cNvSpPr txBox="1">
            <a:spLocks noGrp="1"/>
          </p:cNvSpPr>
          <p:nvPr>
            <p:ph type="body" idx="1"/>
          </p:nvPr>
        </p:nvSpPr>
        <p:spPr>
          <a:xfrm>
            <a:off x="952500" y="1790164"/>
            <a:ext cx="10174846" cy="2524260"/>
          </a:xfrm>
          <a:prstGeom prst="rect">
            <a:avLst/>
          </a:prstGeom>
        </p:spPr>
        <p:txBody>
          <a:bodyPr/>
          <a:lstStyle/>
          <a:p>
            <a:pPr marL="200911" indent="-200911">
              <a:defRPr sz="3000"/>
            </a:pP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csomózású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fogkefével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sulcus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tisztítás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911" indent="-200911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Finoman</a:t>
            </a:r>
            <a:r>
              <a:rPr dirty="0"/>
              <a:t> </a:t>
            </a:r>
            <a:r>
              <a:rPr dirty="0" err="1"/>
              <a:t>tisztítja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ínyszélt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rágófogak</a:t>
            </a:r>
            <a:r>
              <a:rPr dirty="0"/>
              <a:t> </a:t>
            </a:r>
            <a:r>
              <a:rPr dirty="0" err="1"/>
              <a:t>hátsó</a:t>
            </a:r>
            <a:r>
              <a:rPr dirty="0"/>
              <a:t> </a:t>
            </a:r>
            <a:r>
              <a:rPr dirty="0" err="1"/>
              <a:t>felszínét</a:t>
            </a:r>
            <a:r>
              <a:rPr dirty="0"/>
              <a:t>. Az «single» </a:t>
            </a:r>
            <a:r>
              <a:rPr dirty="0" err="1"/>
              <a:t>egycsomós</a:t>
            </a:r>
            <a:r>
              <a:rPr dirty="0"/>
              <a:t> </a:t>
            </a:r>
            <a:r>
              <a:rPr dirty="0" err="1"/>
              <a:t>kefe</a:t>
            </a:r>
            <a:r>
              <a:rPr dirty="0"/>
              <a:t> </a:t>
            </a:r>
            <a:r>
              <a:rPr dirty="0" err="1"/>
              <a:t>komplett</a:t>
            </a:r>
            <a:r>
              <a:rPr dirty="0"/>
              <a:t> </a:t>
            </a:r>
            <a:r>
              <a:rPr dirty="0" err="1"/>
              <a:t>plakk</a:t>
            </a:r>
            <a:r>
              <a:rPr dirty="0"/>
              <a:t> </a:t>
            </a:r>
            <a:r>
              <a:rPr dirty="0" err="1"/>
              <a:t>eltávolítást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tökéletes</a:t>
            </a:r>
            <a:r>
              <a:rPr dirty="0"/>
              <a:t> </a:t>
            </a:r>
            <a:r>
              <a:rPr dirty="0" err="1"/>
              <a:t>szájhigiéniát</a:t>
            </a:r>
            <a:r>
              <a:rPr dirty="0"/>
              <a:t> </a:t>
            </a:r>
            <a:r>
              <a:rPr dirty="0" err="1"/>
              <a:t>biztosít</a:t>
            </a:r>
            <a:r>
              <a:rPr dirty="0"/>
              <a:t> –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okoz</a:t>
            </a:r>
            <a:r>
              <a:rPr dirty="0"/>
              <a:t> </a:t>
            </a:r>
            <a:r>
              <a:rPr dirty="0" err="1"/>
              <a:t>sérülést</a:t>
            </a:r>
            <a:r>
              <a:rPr dirty="0"/>
              <a:t>.</a:t>
            </a:r>
          </a:p>
        </p:txBody>
      </p:sp>
      <p:pic>
        <p:nvPicPr>
          <p:cNvPr id="450" name="singlebracket.jpg" descr="singlebrac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805" y="4732734"/>
            <a:ext cx="2044898" cy="1268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singlesima.jpg" descr="singlesi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992" y="4670226"/>
            <a:ext cx="2044898" cy="12412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8541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Primer fogászati prevenció: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spcBef>
                <a:spcPts val="3000"/>
              </a:spcBef>
              <a:defRPr sz="4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Bef>
                <a:spcPct val="0"/>
              </a:spcBef>
              <a:defRPr b="0" u="none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sz="4400" b="1" u="sng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Primer fogászati prevenció:</a:t>
            </a:r>
          </a:p>
        </p:txBody>
      </p:sp>
      <p:sp>
        <p:nvSpPr>
          <p:cNvPr id="56" name="Célja: a caries és a parodontopathiak, a fogazati anomáliák és a szájüregi malignus folyamatok kialakulásának megakadályozása, a beható káros tényezők távoltartása…"/>
          <p:cNvSpPr txBox="1">
            <a:spLocks noGrp="1"/>
          </p:cNvSpPr>
          <p:nvPr>
            <p:ph type="body" sz="quarter" idx="1"/>
          </p:nvPr>
        </p:nvSpPr>
        <p:spPr>
          <a:xfrm>
            <a:off x="838200" y="1825625"/>
            <a:ext cx="7103125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2857" marR="321457" algn="l">
              <a:spcAft>
                <a:spcPts val="600"/>
              </a:spcAft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b="1" u="sng" dirty="0" err="1">
                <a:solidFill>
                  <a:schemeClr val="tx1"/>
                </a:solidFill>
              </a:rPr>
              <a:t>Célja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a caries </a:t>
            </a:r>
            <a:r>
              <a:rPr lang="en-US" sz="2800" dirty="0" err="1">
                <a:solidFill>
                  <a:schemeClr val="tx1"/>
                </a:solidFill>
              </a:rPr>
              <a:t>és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parodontopathiak</a:t>
            </a:r>
            <a:r>
              <a:rPr lang="en-US" sz="2800" dirty="0">
                <a:solidFill>
                  <a:schemeClr val="tx1"/>
                </a:solidFill>
              </a:rPr>
              <a:t>, a </a:t>
            </a:r>
            <a:r>
              <a:rPr lang="en-US" sz="2800" dirty="0" err="1">
                <a:solidFill>
                  <a:schemeClr val="tx1"/>
                </a:solidFill>
              </a:rPr>
              <a:t>fogazati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anomáliák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és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szájüregi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malignus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folyamatok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kialakulásának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megakadályozása</a:t>
            </a:r>
            <a:r>
              <a:rPr lang="en-US" sz="2800" dirty="0">
                <a:solidFill>
                  <a:schemeClr val="tx1"/>
                </a:solidFill>
              </a:rPr>
              <a:t>, a </a:t>
            </a:r>
            <a:r>
              <a:rPr lang="en-US" sz="2800" dirty="0" err="1">
                <a:solidFill>
                  <a:schemeClr val="tx1"/>
                </a:solidFill>
              </a:rPr>
              <a:t>beható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káros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tényezők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távoltartása</a:t>
            </a:r>
            <a:endParaRPr lang="en-US" sz="2800" dirty="0">
              <a:solidFill>
                <a:schemeClr val="tx1"/>
              </a:solidFill>
            </a:endParaRPr>
          </a:p>
          <a:p>
            <a:pPr marL="321457" marR="321457" indent="-228600" algn="l">
              <a:spcAft>
                <a:spcPts val="600"/>
              </a:spcAft>
              <a:buFont typeface="Arial" panose="020B0604020202020204" pitchFamily="34" charset="0"/>
              <a:buChar char="•"/>
              <a:defRPr sz="4800">
                <a:solidFill>
                  <a:srgbClr val="11053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800" b="1" u="sng" dirty="0" err="1">
                <a:solidFill>
                  <a:schemeClr val="tx1"/>
                </a:solidFill>
              </a:rPr>
              <a:t>Primér</a:t>
            </a:r>
            <a:r>
              <a:rPr lang="en-US" sz="2800" b="1" u="sng" dirty="0">
                <a:solidFill>
                  <a:schemeClr val="tx1"/>
                </a:solidFill>
              </a:rPr>
              <a:t> primer </a:t>
            </a:r>
            <a:r>
              <a:rPr lang="en-US" sz="2800" b="1" u="sng" dirty="0" err="1">
                <a:solidFill>
                  <a:schemeClr val="tx1"/>
                </a:solidFill>
              </a:rPr>
              <a:t>prevenció</a:t>
            </a:r>
            <a:r>
              <a:rPr lang="en-US" sz="2800" u="sng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várandós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kismamáknál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beszélünk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amikor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csupán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anyára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hanem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még</a:t>
            </a:r>
            <a:r>
              <a:rPr lang="en-US" sz="2800" dirty="0">
                <a:solidFill>
                  <a:schemeClr val="tx1"/>
                </a:solidFill>
              </a:rPr>
              <a:t> a baba </a:t>
            </a:r>
            <a:r>
              <a:rPr lang="en-US" sz="2800" dirty="0" err="1">
                <a:solidFill>
                  <a:schemeClr val="tx1"/>
                </a:solidFill>
              </a:rPr>
              <a:t>születése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előtt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őrá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vonatkozó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megelőzo</a:t>
            </a:r>
            <a:r>
              <a:rPr lang="en-US" sz="2800" dirty="0">
                <a:solidFill>
                  <a:schemeClr val="tx1"/>
                </a:solidFill>
              </a:rPr>
              <a:t>̋ </a:t>
            </a:r>
            <a:r>
              <a:rPr lang="en-US" sz="2800" dirty="0" err="1">
                <a:solidFill>
                  <a:schemeClr val="tx1"/>
                </a:solidFill>
              </a:rPr>
              <a:t>intézkedésekről</a:t>
            </a:r>
            <a:r>
              <a:rPr lang="en-US" sz="2800" dirty="0">
                <a:solidFill>
                  <a:schemeClr val="tx1"/>
                </a:solidFill>
              </a:rPr>
              <a:t> van </a:t>
            </a:r>
            <a:r>
              <a:rPr lang="en-US" sz="2800" dirty="0" err="1">
                <a:solidFill>
                  <a:schemeClr val="tx1"/>
                </a:solidFill>
              </a:rPr>
              <a:t>szó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8" name="ter nagy.jpg" descr="ter nagy.jpg"/>
          <p:cNvPicPr>
            <a:picLocks noChangeAspect="1"/>
          </p:cNvPicPr>
          <p:nvPr/>
        </p:nvPicPr>
        <p:blipFill rotWithShape="1">
          <a:blip r:embed="rId2"/>
          <a:srcRect l="26004" r="7748" b="3"/>
          <a:stretch/>
        </p:blipFill>
        <p:spPr>
          <a:xfrm>
            <a:off x="7941325" y="1771079"/>
            <a:ext cx="3412474" cy="3412474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65" name="Arc 6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616047"/>
      </p:ext>
    </p:extLst>
  </p:cSld>
  <p:clrMapOvr>
    <a:masterClrMapping/>
  </p:clrMapOvr>
  <p:transition spd="slow">
    <p:wipe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Kémiai plakk kontroll"/>
          <p:cNvSpPr txBox="1">
            <a:spLocks noGrp="1"/>
          </p:cNvSpPr>
          <p:nvPr>
            <p:ph type="title"/>
          </p:nvPr>
        </p:nvSpPr>
        <p:spPr>
          <a:xfrm>
            <a:off x="1236372" y="383976"/>
            <a:ext cx="8717253" cy="6965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5400" dirty="0" err="1">
                <a:solidFill>
                  <a:schemeClr val="tx1"/>
                </a:solidFill>
              </a:rPr>
              <a:t>Kémiai</a:t>
            </a:r>
            <a:r>
              <a:rPr sz="5400" dirty="0">
                <a:solidFill>
                  <a:schemeClr val="tx1"/>
                </a:solidFill>
              </a:rPr>
              <a:t> </a:t>
            </a:r>
            <a:r>
              <a:rPr sz="5400" dirty="0" err="1">
                <a:solidFill>
                  <a:schemeClr val="tx1"/>
                </a:solidFill>
              </a:rPr>
              <a:t>plakk</a:t>
            </a:r>
            <a:r>
              <a:rPr sz="5400" dirty="0">
                <a:solidFill>
                  <a:schemeClr val="tx1"/>
                </a:solidFill>
              </a:rPr>
              <a:t> </a:t>
            </a:r>
            <a:r>
              <a:rPr sz="5400" dirty="0" err="1">
                <a:solidFill>
                  <a:schemeClr val="tx1"/>
                </a:solidFill>
              </a:rPr>
              <a:t>kontroll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454" name="Célja: hogy tartósan meggátolja a plakkbaktériumok kolonizálódását…"/>
          <p:cNvSpPr txBox="1">
            <a:spLocks noGrp="1"/>
          </p:cNvSpPr>
          <p:nvPr>
            <p:ph type="body" idx="1"/>
          </p:nvPr>
        </p:nvSpPr>
        <p:spPr>
          <a:xfrm>
            <a:off x="489397" y="1584101"/>
            <a:ext cx="11024315" cy="47136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Célja</a:t>
            </a:r>
            <a:r>
              <a:rPr dirty="0"/>
              <a:t>: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tartósan</a:t>
            </a:r>
            <a:r>
              <a:rPr dirty="0"/>
              <a:t> </a:t>
            </a:r>
            <a:r>
              <a:rPr dirty="0" err="1"/>
              <a:t>meggátolja</a:t>
            </a:r>
            <a:r>
              <a:rPr dirty="0"/>
              <a:t> a </a:t>
            </a:r>
            <a:r>
              <a:rPr dirty="0" err="1"/>
              <a:t>plakkbaktériumok</a:t>
            </a:r>
            <a:r>
              <a:rPr dirty="0"/>
              <a:t> </a:t>
            </a:r>
            <a:r>
              <a:rPr dirty="0" err="1"/>
              <a:t>kolonizálódását</a:t>
            </a: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Követelmények</a:t>
            </a:r>
            <a:r>
              <a:rPr dirty="0"/>
              <a:t>: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 </a:t>
            </a:r>
            <a:r>
              <a:rPr dirty="0" err="1"/>
              <a:t>gátolják</a:t>
            </a:r>
            <a:r>
              <a:rPr dirty="0"/>
              <a:t> a </a:t>
            </a:r>
            <a:r>
              <a:rPr dirty="0" err="1"/>
              <a:t>baktériumok</a:t>
            </a:r>
            <a:r>
              <a:rPr dirty="0"/>
              <a:t> </a:t>
            </a:r>
            <a:r>
              <a:rPr dirty="0" err="1"/>
              <a:t>megtapadását</a:t>
            </a:r>
            <a:r>
              <a:rPr dirty="0"/>
              <a:t>, </a:t>
            </a:r>
            <a:r>
              <a:rPr dirty="0" err="1"/>
              <a:t>szaporodását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dirty="0" err="1"/>
              <a:t>szelektíven</a:t>
            </a:r>
            <a:r>
              <a:rPr dirty="0"/>
              <a:t> </a:t>
            </a:r>
            <a:r>
              <a:rPr dirty="0" err="1"/>
              <a:t>pusztítsa</a:t>
            </a:r>
            <a:r>
              <a:rPr dirty="0"/>
              <a:t> el </a:t>
            </a:r>
            <a:r>
              <a:rPr dirty="0" err="1"/>
              <a:t>azokat</a:t>
            </a:r>
            <a:r>
              <a:rPr dirty="0"/>
              <a:t> a </a:t>
            </a:r>
            <a:r>
              <a:rPr dirty="0" err="1"/>
              <a:t>kórokozó</a:t>
            </a:r>
            <a:r>
              <a:rPr dirty="0"/>
              <a:t> </a:t>
            </a:r>
            <a:r>
              <a:rPr dirty="0" err="1"/>
              <a:t>baktériumtörzseket</a:t>
            </a:r>
            <a:r>
              <a:rPr dirty="0"/>
              <a:t>, </a:t>
            </a:r>
            <a:r>
              <a:rPr dirty="0" err="1"/>
              <a:t>amelyek</a:t>
            </a:r>
            <a:r>
              <a:rPr dirty="0"/>
              <a:t> </a:t>
            </a:r>
            <a:r>
              <a:rPr dirty="0" err="1"/>
              <a:t>felelősek</a:t>
            </a:r>
            <a:r>
              <a:rPr dirty="0"/>
              <a:t> a caries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fogágybetegség</a:t>
            </a:r>
            <a:r>
              <a:rPr dirty="0"/>
              <a:t> </a:t>
            </a:r>
            <a:r>
              <a:rPr dirty="0" err="1"/>
              <a:t>kialakulásáért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a </a:t>
            </a:r>
            <a:r>
              <a:rPr dirty="0" err="1"/>
              <a:t>szer</a:t>
            </a:r>
            <a:r>
              <a:rPr dirty="0"/>
              <a:t> </a:t>
            </a:r>
            <a:r>
              <a:rPr dirty="0" err="1"/>
              <a:t>jusson</a:t>
            </a:r>
            <a:r>
              <a:rPr dirty="0"/>
              <a:t> el a </a:t>
            </a:r>
            <a:r>
              <a:rPr dirty="0" err="1"/>
              <a:t>kifejlett</a:t>
            </a:r>
            <a:r>
              <a:rPr dirty="0"/>
              <a:t> biofilm </a:t>
            </a:r>
            <a:r>
              <a:rPr dirty="0" err="1"/>
              <a:t>mélyére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	</a:t>
            </a:r>
            <a:r>
              <a:rPr dirty="0" err="1"/>
              <a:t>jusson</a:t>
            </a:r>
            <a:r>
              <a:rPr dirty="0"/>
              <a:t> a </a:t>
            </a:r>
            <a:r>
              <a:rPr dirty="0" err="1"/>
              <a:t>mechanikailag</a:t>
            </a:r>
            <a:r>
              <a:rPr dirty="0"/>
              <a:t> </a:t>
            </a:r>
            <a:r>
              <a:rPr dirty="0" err="1"/>
              <a:t>hozzáférhetetlen</a:t>
            </a:r>
            <a:r>
              <a:rPr dirty="0"/>
              <a:t> </a:t>
            </a:r>
            <a:r>
              <a:rPr dirty="0" err="1"/>
              <a:t>helyekhez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 </a:t>
            </a:r>
            <a:r>
              <a:rPr dirty="0" err="1"/>
              <a:t>plakkmentességet</a:t>
            </a:r>
            <a:r>
              <a:rPr dirty="0"/>
              <a:t> </a:t>
            </a:r>
            <a:r>
              <a:rPr dirty="0" err="1"/>
              <a:t>biztosítson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 ne </a:t>
            </a:r>
            <a:r>
              <a:rPr dirty="0" err="1"/>
              <a:t>legyen</a:t>
            </a:r>
            <a:r>
              <a:rPr dirty="0"/>
              <a:t> </a:t>
            </a:r>
            <a:r>
              <a:rPr dirty="0" err="1"/>
              <a:t>toxikus</a:t>
            </a:r>
            <a:r>
              <a:rPr dirty="0"/>
              <a:t>, ne </a:t>
            </a:r>
            <a:r>
              <a:rPr dirty="0" err="1"/>
              <a:t>legyen</a:t>
            </a:r>
            <a:r>
              <a:rPr dirty="0"/>
              <a:t> </a:t>
            </a:r>
            <a:r>
              <a:rPr dirty="0" err="1"/>
              <a:t>mellékhatása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 a </a:t>
            </a:r>
            <a:r>
              <a:rPr dirty="0" err="1"/>
              <a:t>száj</a:t>
            </a:r>
            <a:r>
              <a:rPr dirty="0"/>
              <a:t> </a:t>
            </a:r>
            <a:r>
              <a:rPr dirty="0" err="1"/>
              <a:t>ökológiai</a:t>
            </a:r>
            <a:r>
              <a:rPr dirty="0"/>
              <a:t> </a:t>
            </a:r>
            <a:r>
              <a:rPr dirty="0" err="1"/>
              <a:t>egyensúlyát</a:t>
            </a:r>
            <a:r>
              <a:rPr dirty="0"/>
              <a:t> ne </a:t>
            </a:r>
            <a:r>
              <a:rPr dirty="0" err="1"/>
              <a:t>borítsa</a:t>
            </a:r>
            <a:r>
              <a:rPr dirty="0"/>
              <a:t> </a:t>
            </a:r>
            <a:r>
              <a:rPr dirty="0" err="1"/>
              <a:t>fel</a:t>
            </a: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 </a:t>
            </a:r>
            <a:r>
              <a:rPr dirty="0" err="1"/>
              <a:t>tartósan</a:t>
            </a:r>
            <a:r>
              <a:rPr dirty="0"/>
              <a:t> ne </a:t>
            </a:r>
            <a:r>
              <a:rPr dirty="0" err="1"/>
              <a:t>legyen</a:t>
            </a:r>
            <a:r>
              <a:rPr dirty="0"/>
              <a:t> </a:t>
            </a:r>
            <a:r>
              <a:rPr dirty="0" err="1"/>
              <a:t>kumulatív</a:t>
            </a:r>
            <a:r>
              <a:rPr dirty="0"/>
              <a:t>, ne </a:t>
            </a:r>
            <a:r>
              <a:rPr dirty="0" err="1"/>
              <a:t>irritáljon</a:t>
            </a:r>
            <a:endParaRPr dirty="0"/>
          </a:p>
        </p:txBody>
      </p:sp>
      <p:pic>
        <p:nvPicPr>
          <p:cNvPr id="455" name="images-3.jpg" descr="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868" y="4847260"/>
            <a:ext cx="1678781" cy="114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04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Kémiai anyagok csoportosítása"/>
          <p:cNvSpPr txBox="1">
            <a:spLocks noGrp="1"/>
          </p:cNvSpPr>
          <p:nvPr>
            <p:ph type="title"/>
          </p:nvPr>
        </p:nvSpPr>
        <p:spPr>
          <a:xfrm>
            <a:off x="1017432" y="383977"/>
            <a:ext cx="9382678" cy="100905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000"/>
            </a:lvl1pPr>
          </a:lstStyle>
          <a:p>
            <a:r>
              <a:rPr dirty="0" err="1">
                <a:solidFill>
                  <a:schemeClr val="tx1"/>
                </a:solidFill>
              </a:rPr>
              <a:t>Kémiai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anyagok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csoportosítása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58" name="1. hatástartamuk szerint (biológiai hatásuk)…"/>
          <p:cNvSpPr txBox="1">
            <a:spLocks noGrp="1"/>
          </p:cNvSpPr>
          <p:nvPr>
            <p:ph type="body" idx="1"/>
          </p:nvPr>
        </p:nvSpPr>
        <p:spPr>
          <a:xfrm>
            <a:off x="1017432" y="2459865"/>
            <a:ext cx="8936193" cy="3505166"/>
          </a:xfrm>
          <a:prstGeom prst="rect">
            <a:avLst/>
          </a:prstGeom>
        </p:spPr>
        <p:txBody>
          <a:bodyPr/>
          <a:lstStyle/>
          <a:p>
            <a:pPr marL="321457" marR="321457" indent="-160729" algn="just" defTabSz="321457">
              <a:defRPr sz="1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hatástartamuk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szerint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biológiai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hatásuk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lang="hu-HU" sz="2812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defRPr sz="1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 sz="2812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6900" marR="321457" lvl="2" algn="just">
              <a:defRPr sz="1300">
                <a:latin typeface="Cambria"/>
                <a:ea typeface="Cambria"/>
                <a:cs typeface="Cambria"/>
                <a:sym typeface="Cambria"/>
              </a:defRPr>
            </a:pPr>
            <a:r>
              <a:rPr sz="2812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első</a:t>
            </a:r>
            <a:r>
              <a:rPr sz="2812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812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második</a:t>
            </a:r>
            <a:r>
              <a:rPr sz="2812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12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generációs</a:t>
            </a:r>
            <a:r>
              <a:rPr sz="2812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12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szerek</a:t>
            </a:r>
            <a:endParaRPr lang="hu-HU" sz="2812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6900" marR="321457" lvl="2" algn="just">
              <a:defRPr sz="1300">
                <a:latin typeface="Cambria"/>
                <a:ea typeface="Cambria"/>
                <a:cs typeface="Cambria"/>
                <a:sym typeface="Cambria"/>
              </a:defRPr>
            </a:pPr>
            <a:endParaRPr sz="2812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defRPr sz="1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kémiai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összetételük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12" dirty="0" err="1">
                <a:latin typeface="Times New Roman"/>
                <a:ea typeface="Times New Roman"/>
                <a:cs typeface="Times New Roman"/>
                <a:sym typeface="Times New Roman"/>
              </a:rPr>
              <a:t>szerint</a:t>
            </a:r>
            <a:r>
              <a:rPr sz="2812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459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896" y="3973710"/>
            <a:ext cx="1607344" cy="2500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163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Hatástartam alapján:"/>
          <p:cNvSpPr txBox="1">
            <a:spLocks noGrp="1"/>
          </p:cNvSpPr>
          <p:nvPr>
            <p:ph type="title"/>
          </p:nvPr>
        </p:nvSpPr>
        <p:spPr>
          <a:xfrm>
            <a:off x="2238375" y="154547"/>
            <a:ext cx="7715250" cy="6299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400" b="1" dirty="0" err="1">
                <a:solidFill>
                  <a:srgbClr val="C00000"/>
                </a:solidFill>
              </a:rPr>
              <a:t>Hatástartam</a:t>
            </a:r>
            <a:r>
              <a:rPr sz="4400" b="1" dirty="0">
                <a:solidFill>
                  <a:srgbClr val="C00000"/>
                </a:solidFill>
              </a:rPr>
              <a:t> </a:t>
            </a:r>
            <a:r>
              <a:rPr sz="4400" b="1" dirty="0" err="1">
                <a:solidFill>
                  <a:srgbClr val="C00000"/>
                </a:solidFill>
              </a:rPr>
              <a:t>alapján</a:t>
            </a:r>
            <a:r>
              <a:rPr sz="4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62" name="1. első generációs szerek: rövid hatásúak…"/>
          <p:cNvSpPr txBox="1">
            <a:spLocks noGrp="1"/>
          </p:cNvSpPr>
          <p:nvPr>
            <p:ph type="body" idx="1"/>
          </p:nvPr>
        </p:nvSpPr>
        <p:spPr>
          <a:xfrm>
            <a:off x="167425" y="1287886"/>
            <a:ext cx="11925837" cy="499700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21457" marR="321457" indent="-160729" algn="just" defTabSz="321457"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dirty="0" err="1"/>
              <a:t>első</a:t>
            </a:r>
            <a:r>
              <a:rPr dirty="0"/>
              <a:t> </a:t>
            </a:r>
            <a:r>
              <a:rPr dirty="0" err="1"/>
              <a:t>generációs</a:t>
            </a:r>
            <a:r>
              <a:rPr dirty="0"/>
              <a:t> </a:t>
            </a:r>
            <a:r>
              <a:rPr dirty="0" err="1"/>
              <a:t>szerek</a:t>
            </a:r>
            <a:r>
              <a:rPr dirty="0"/>
              <a:t>: </a:t>
            </a:r>
            <a:r>
              <a:rPr dirty="0" err="1"/>
              <a:t>rövid</a:t>
            </a:r>
            <a:r>
              <a:rPr dirty="0"/>
              <a:t> </a:t>
            </a:r>
            <a:r>
              <a:rPr dirty="0" err="1"/>
              <a:t>hatásúak</a:t>
            </a: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kvaterner</a:t>
            </a:r>
            <a:r>
              <a:rPr dirty="0"/>
              <a:t> </a:t>
            </a:r>
            <a:r>
              <a:rPr dirty="0" err="1"/>
              <a:t>ammónium</a:t>
            </a:r>
            <a:r>
              <a:rPr dirty="0"/>
              <a:t> </a:t>
            </a:r>
            <a:r>
              <a:rPr dirty="0" err="1"/>
              <a:t>vegyületek</a:t>
            </a:r>
            <a:r>
              <a:rPr dirty="0"/>
              <a:t> (</a:t>
            </a:r>
            <a:r>
              <a:rPr dirty="0" err="1"/>
              <a:t>cetilpirimidinum-klorid</a:t>
            </a:r>
            <a:r>
              <a:rPr dirty="0"/>
              <a:t>, </a:t>
            </a:r>
            <a:r>
              <a:rPr dirty="0" err="1"/>
              <a:t>benzetonium-klorid</a:t>
            </a:r>
            <a:r>
              <a:rPr dirty="0"/>
              <a:t>, </a:t>
            </a:r>
            <a:r>
              <a:rPr dirty="0" err="1"/>
              <a:t>domifen-bromid</a:t>
            </a:r>
            <a:r>
              <a:rPr dirty="0"/>
              <a:t>)- biofilm </a:t>
            </a:r>
            <a:r>
              <a:rPr dirty="0" err="1"/>
              <a:t>ellen</a:t>
            </a:r>
            <a:r>
              <a:rPr dirty="0"/>
              <a:t> </a:t>
            </a:r>
            <a:r>
              <a:rPr dirty="0" err="1"/>
              <a:t>kevésbé</a:t>
            </a:r>
            <a:r>
              <a:rPr dirty="0"/>
              <a:t> </a:t>
            </a:r>
            <a:r>
              <a:rPr dirty="0" err="1"/>
              <a:t>hatékony</a:t>
            </a:r>
            <a:r>
              <a:rPr dirty="0"/>
              <a:t>, </a:t>
            </a:r>
            <a:r>
              <a:rPr dirty="0" err="1"/>
              <a:t>fenolvegyületek</a:t>
            </a:r>
            <a:r>
              <a:rPr dirty="0"/>
              <a:t>, </a:t>
            </a:r>
            <a:r>
              <a:rPr dirty="0" err="1"/>
              <a:t>oxidálószerek</a:t>
            </a:r>
            <a:r>
              <a:rPr dirty="0"/>
              <a:t>, </a:t>
            </a:r>
            <a:r>
              <a:rPr dirty="0" err="1"/>
              <a:t>növényi</a:t>
            </a:r>
            <a:r>
              <a:rPr dirty="0"/>
              <a:t> </a:t>
            </a:r>
            <a:r>
              <a:rPr dirty="0" err="1"/>
              <a:t>alkaloidák</a:t>
            </a:r>
            <a:r>
              <a:rPr dirty="0"/>
              <a:t>, </a:t>
            </a:r>
            <a:r>
              <a:rPr dirty="0" err="1"/>
              <a:t>halogén</a:t>
            </a:r>
            <a:r>
              <a:rPr dirty="0"/>
              <a:t> </a:t>
            </a:r>
            <a:r>
              <a:rPr dirty="0" err="1"/>
              <a:t>vegyületek</a:t>
            </a:r>
            <a:r>
              <a:rPr dirty="0"/>
              <a:t>, </a:t>
            </a:r>
            <a:r>
              <a:rPr dirty="0" err="1"/>
              <a:t>antibiotikumok</a:t>
            </a:r>
            <a:r>
              <a:rPr dirty="0"/>
              <a:t>, </a:t>
            </a:r>
            <a:r>
              <a:rPr dirty="0" err="1"/>
              <a:t>eszenciális</a:t>
            </a:r>
            <a:r>
              <a:rPr dirty="0"/>
              <a:t> </a:t>
            </a:r>
            <a:r>
              <a:rPr dirty="0" err="1"/>
              <a:t>olajok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Triklosan</a:t>
            </a:r>
            <a:r>
              <a:rPr dirty="0"/>
              <a:t> </a:t>
            </a:r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pl. </a:t>
            </a:r>
            <a:r>
              <a:rPr dirty="0" err="1"/>
              <a:t>Listerin</a:t>
            </a:r>
            <a:r>
              <a:rPr dirty="0"/>
              <a:t>, </a:t>
            </a:r>
            <a:r>
              <a:rPr dirty="0" err="1"/>
              <a:t>Parodontax</a:t>
            </a: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második</a:t>
            </a:r>
            <a:r>
              <a:rPr dirty="0"/>
              <a:t> </a:t>
            </a:r>
            <a:r>
              <a:rPr dirty="0" err="1"/>
              <a:t>generációs</a:t>
            </a:r>
            <a:r>
              <a:rPr dirty="0"/>
              <a:t> </a:t>
            </a:r>
            <a:r>
              <a:rPr dirty="0" err="1"/>
              <a:t>szerek</a:t>
            </a:r>
            <a:r>
              <a:rPr dirty="0"/>
              <a:t>: </a:t>
            </a:r>
            <a:r>
              <a:rPr dirty="0" err="1"/>
              <a:t>szubsztantív</a:t>
            </a:r>
            <a:r>
              <a:rPr dirty="0"/>
              <a:t> (</a:t>
            </a:r>
            <a:r>
              <a:rPr dirty="0" err="1"/>
              <a:t>hosszú</a:t>
            </a:r>
            <a:r>
              <a:rPr dirty="0"/>
              <a:t>) </a:t>
            </a:r>
            <a:r>
              <a:rPr dirty="0" err="1"/>
              <a:t>hatásúak</a:t>
            </a: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Bisbiguanid-származékok</a:t>
            </a:r>
            <a:r>
              <a:rPr dirty="0"/>
              <a:t> (</a:t>
            </a:r>
            <a:r>
              <a:rPr dirty="0" err="1"/>
              <a:t>clorhexidin</a:t>
            </a:r>
            <a:r>
              <a:rPr dirty="0"/>
              <a:t>, </a:t>
            </a:r>
            <a:r>
              <a:rPr dirty="0" err="1"/>
              <a:t>alexidin</a:t>
            </a:r>
            <a:r>
              <a:rPr dirty="0"/>
              <a:t>)</a:t>
            </a:r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Pl. </a:t>
            </a:r>
            <a:r>
              <a:rPr dirty="0" err="1"/>
              <a:t>Curasept</a:t>
            </a:r>
            <a:r>
              <a:rPr dirty="0"/>
              <a:t>, </a:t>
            </a:r>
            <a:r>
              <a:rPr dirty="0" err="1"/>
              <a:t>Clorhexamed</a:t>
            </a:r>
            <a:r>
              <a:rPr dirty="0"/>
              <a:t>, </a:t>
            </a:r>
            <a:r>
              <a:rPr dirty="0" err="1"/>
              <a:t>Corsodil</a:t>
            </a: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Curasept</a:t>
            </a:r>
            <a:r>
              <a:rPr dirty="0"/>
              <a:t> 205: </a:t>
            </a:r>
            <a:r>
              <a:rPr dirty="0" err="1"/>
              <a:t>fogszabályozó</a:t>
            </a:r>
            <a:r>
              <a:rPr dirty="0"/>
              <a:t>, </a:t>
            </a:r>
            <a:r>
              <a:rPr dirty="0" err="1"/>
              <a:t>általános</a:t>
            </a:r>
            <a:r>
              <a:rPr dirty="0"/>
              <a:t> </a:t>
            </a:r>
            <a:r>
              <a:rPr dirty="0" err="1"/>
              <a:t>öblögető</a:t>
            </a: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Curasept</a:t>
            </a:r>
            <a:r>
              <a:rPr dirty="0"/>
              <a:t> 212: </a:t>
            </a:r>
            <a:r>
              <a:rPr dirty="0" err="1"/>
              <a:t>fogkőleszedés</a:t>
            </a:r>
            <a:r>
              <a:rPr dirty="0"/>
              <a:t> </a:t>
            </a:r>
            <a:r>
              <a:rPr dirty="0" err="1"/>
              <a:t>után</a:t>
            </a:r>
            <a:endParaRPr dirty="0"/>
          </a:p>
          <a:p>
            <a:pPr marL="321457"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Curasept</a:t>
            </a:r>
            <a:r>
              <a:rPr dirty="0"/>
              <a:t> 220: </a:t>
            </a:r>
            <a:r>
              <a:rPr dirty="0" err="1"/>
              <a:t>műtétek</a:t>
            </a:r>
            <a:r>
              <a:rPr dirty="0"/>
              <a:t> </a:t>
            </a:r>
            <a:r>
              <a:rPr dirty="0" err="1"/>
              <a:t>után</a:t>
            </a:r>
            <a:endParaRPr dirty="0"/>
          </a:p>
        </p:txBody>
      </p:sp>
      <p:pic>
        <p:nvPicPr>
          <p:cNvPr id="463" name="Unknown.jpg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344" y="4367976"/>
            <a:ext cx="1821656" cy="18216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09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Kémiai összetétel alapján:"/>
          <p:cNvSpPr txBox="1">
            <a:spLocks noGrp="1"/>
          </p:cNvSpPr>
          <p:nvPr>
            <p:ph type="title"/>
          </p:nvPr>
        </p:nvSpPr>
        <p:spPr>
          <a:xfrm>
            <a:off x="1702594" y="80367"/>
            <a:ext cx="6009680" cy="9961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 err="1">
                <a:solidFill>
                  <a:srgbClr val="C00000"/>
                </a:solidFill>
              </a:rPr>
              <a:t>Kémiai</a:t>
            </a:r>
            <a:r>
              <a:rPr sz="3600" b="1" dirty="0">
                <a:solidFill>
                  <a:srgbClr val="C00000"/>
                </a:solidFill>
              </a:rPr>
              <a:t> </a:t>
            </a:r>
            <a:r>
              <a:rPr sz="3600" b="1" dirty="0" err="1">
                <a:solidFill>
                  <a:srgbClr val="C00000"/>
                </a:solidFill>
              </a:rPr>
              <a:t>összetétel</a:t>
            </a:r>
            <a:r>
              <a:rPr sz="3600" b="1" dirty="0">
                <a:solidFill>
                  <a:srgbClr val="C00000"/>
                </a:solidFill>
              </a:rPr>
              <a:t> </a:t>
            </a:r>
            <a:r>
              <a:rPr sz="3600" b="1" dirty="0" err="1">
                <a:solidFill>
                  <a:srgbClr val="C00000"/>
                </a:solidFill>
              </a:rPr>
              <a:t>alapján</a:t>
            </a:r>
            <a:r>
              <a:rPr sz="36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66" name="Fenol vegyületek és illóolajok:…"/>
          <p:cNvSpPr txBox="1">
            <a:spLocks noGrp="1"/>
          </p:cNvSpPr>
          <p:nvPr>
            <p:ph type="body" idx="1"/>
          </p:nvPr>
        </p:nvSpPr>
        <p:spPr>
          <a:xfrm>
            <a:off x="399245" y="1169789"/>
            <a:ext cx="11243256" cy="5572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321457" algn="just" defTabSz="321457">
              <a:defRPr sz="3000" b="1" u="sng">
                <a:solidFill>
                  <a:srgbClr val="E32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Fenol</a:t>
            </a:r>
            <a:r>
              <a:rPr dirty="0"/>
              <a:t> </a:t>
            </a:r>
            <a:r>
              <a:rPr dirty="0" err="1"/>
              <a:t>vegyületek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illóolajok</a:t>
            </a:r>
            <a:r>
              <a:rPr dirty="0"/>
              <a:t>: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 </a:t>
            </a:r>
            <a:r>
              <a:rPr b="1" dirty="0"/>
              <a:t>Listerine:</a:t>
            </a:r>
            <a:r>
              <a:rPr dirty="0"/>
              <a:t> </a:t>
            </a:r>
            <a:r>
              <a:rPr dirty="0" err="1"/>
              <a:t>plakk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gingivitis </a:t>
            </a:r>
            <a:r>
              <a:rPr dirty="0" err="1"/>
              <a:t>ellen</a:t>
            </a:r>
            <a:r>
              <a:rPr dirty="0"/>
              <a:t>. </a:t>
            </a:r>
            <a:r>
              <a:rPr dirty="0" err="1"/>
              <a:t>Hatóanyaga</a:t>
            </a:r>
            <a:r>
              <a:rPr dirty="0"/>
              <a:t>: </a:t>
            </a:r>
            <a:r>
              <a:rPr dirty="0" err="1"/>
              <a:t>timol</a:t>
            </a:r>
            <a:r>
              <a:rPr dirty="0"/>
              <a:t>, </a:t>
            </a:r>
            <a:r>
              <a:rPr dirty="0" err="1"/>
              <a:t>eukaliptusz</a:t>
            </a:r>
            <a:r>
              <a:rPr dirty="0"/>
              <a:t> </a:t>
            </a:r>
            <a:r>
              <a:rPr dirty="0" err="1"/>
              <a:t>olaj</a:t>
            </a:r>
            <a:r>
              <a:rPr dirty="0"/>
              <a:t>, </a:t>
            </a:r>
            <a:r>
              <a:rPr dirty="0" err="1"/>
              <a:t>mentol</a:t>
            </a:r>
            <a:r>
              <a:rPr dirty="0"/>
              <a:t>, </a:t>
            </a:r>
            <a:r>
              <a:rPr dirty="0" err="1"/>
              <a:t>metilszalicilát</a:t>
            </a:r>
            <a:r>
              <a:rPr dirty="0"/>
              <a:t> (</a:t>
            </a:r>
            <a:r>
              <a:rPr dirty="0" err="1"/>
              <a:t>többsége</a:t>
            </a:r>
            <a:r>
              <a:rPr dirty="0"/>
              <a:t> 22 </a:t>
            </a:r>
            <a:r>
              <a:rPr dirty="0" err="1"/>
              <a:t>vagy</a:t>
            </a:r>
            <a:r>
              <a:rPr dirty="0"/>
              <a:t> 26%-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hidroalkoholos</a:t>
            </a:r>
            <a:r>
              <a:rPr dirty="0"/>
              <a:t> </a:t>
            </a:r>
            <a:r>
              <a:rPr dirty="0" err="1"/>
              <a:t>oldatban</a:t>
            </a:r>
            <a:r>
              <a:rPr dirty="0"/>
              <a:t>). </a:t>
            </a:r>
            <a:r>
              <a:rPr dirty="0" err="1"/>
              <a:t>Mellékhatása</a:t>
            </a:r>
            <a:r>
              <a:rPr dirty="0"/>
              <a:t>: </a:t>
            </a:r>
            <a:r>
              <a:rPr dirty="0" err="1"/>
              <a:t>keserű</a:t>
            </a:r>
            <a:r>
              <a:rPr dirty="0"/>
              <a:t> </a:t>
            </a:r>
            <a:r>
              <a:rPr dirty="0" err="1"/>
              <a:t>íz</a:t>
            </a:r>
            <a:r>
              <a:rPr dirty="0"/>
              <a:t>, </a:t>
            </a:r>
            <a:r>
              <a:rPr dirty="0" err="1"/>
              <a:t>nyh</a:t>
            </a:r>
            <a:r>
              <a:rPr dirty="0"/>
              <a:t>-a </a:t>
            </a:r>
            <a:r>
              <a:rPr dirty="0" err="1"/>
              <a:t>égés</a:t>
            </a:r>
            <a:r>
              <a:rPr dirty="0"/>
              <a:t>, </a:t>
            </a:r>
            <a:r>
              <a:rPr dirty="0" err="1"/>
              <a:t>nyelvégés</a:t>
            </a: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Az </a:t>
            </a:r>
            <a:r>
              <a:rPr dirty="0" err="1"/>
              <a:t>illóolajok</a:t>
            </a:r>
            <a:r>
              <a:rPr dirty="0"/>
              <a:t> </a:t>
            </a:r>
            <a:r>
              <a:rPr dirty="0" err="1"/>
              <a:t>nagyon</a:t>
            </a:r>
            <a:r>
              <a:rPr dirty="0"/>
              <a:t> </a:t>
            </a:r>
            <a:r>
              <a:rPr dirty="0" err="1"/>
              <a:t>jól</a:t>
            </a:r>
            <a:r>
              <a:rPr dirty="0"/>
              <a:t> </a:t>
            </a:r>
            <a:r>
              <a:rPr dirty="0" err="1"/>
              <a:t>penetrálnak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érett</a:t>
            </a:r>
            <a:r>
              <a:rPr dirty="0"/>
              <a:t> </a:t>
            </a:r>
            <a:r>
              <a:rPr dirty="0" err="1"/>
              <a:t>biofilmbe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pusztítják</a:t>
            </a:r>
            <a:r>
              <a:rPr dirty="0"/>
              <a:t> el a </a:t>
            </a:r>
            <a:r>
              <a:rPr dirty="0" err="1"/>
              <a:t>baktériumokat</a:t>
            </a:r>
            <a:r>
              <a:rPr dirty="0"/>
              <a:t>. </a:t>
            </a:r>
            <a:r>
              <a:rPr dirty="0" err="1"/>
              <a:t>Ez</a:t>
            </a:r>
            <a:r>
              <a:rPr dirty="0"/>
              <a:t> a </a:t>
            </a:r>
            <a:r>
              <a:rPr dirty="0" err="1"/>
              <a:t>penetráció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érvényesül</a:t>
            </a:r>
            <a:r>
              <a:rPr dirty="0"/>
              <a:t> </a:t>
            </a:r>
            <a:r>
              <a:rPr dirty="0" err="1"/>
              <a:t>subgingivalisan</a:t>
            </a:r>
            <a:r>
              <a:rPr dirty="0"/>
              <a:t>, </a:t>
            </a:r>
            <a:r>
              <a:rPr dirty="0" err="1"/>
              <a:t>mert</a:t>
            </a:r>
            <a:r>
              <a:rPr dirty="0"/>
              <a:t> a sulcus </a:t>
            </a:r>
            <a:r>
              <a:rPr dirty="0" err="1"/>
              <a:t>folyadék</a:t>
            </a:r>
            <a:r>
              <a:rPr dirty="0"/>
              <a:t> </a:t>
            </a:r>
            <a:r>
              <a:rPr dirty="0" err="1"/>
              <a:t>kimossa</a:t>
            </a:r>
            <a:r>
              <a:rPr dirty="0"/>
              <a:t> a </a:t>
            </a:r>
            <a:r>
              <a:rPr dirty="0" err="1"/>
              <a:t>szájvizet</a:t>
            </a:r>
            <a:r>
              <a:rPr dirty="0"/>
              <a:t>.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 </a:t>
            </a:r>
            <a:r>
              <a:rPr b="1" dirty="0"/>
              <a:t>Triclosan:</a:t>
            </a:r>
            <a:r>
              <a:rPr dirty="0"/>
              <a:t> </a:t>
            </a:r>
            <a:r>
              <a:rPr dirty="0" err="1"/>
              <a:t>széles</a:t>
            </a:r>
            <a:r>
              <a:rPr dirty="0"/>
              <a:t> </a:t>
            </a:r>
            <a:r>
              <a:rPr dirty="0" err="1"/>
              <a:t>spektrumú</a:t>
            </a:r>
            <a:r>
              <a:rPr dirty="0"/>
              <a:t> </a:t>
            </a:r>
            <a:r>
              <a:rPr dirty="0" err="1"/>
              <a:t>antiszeptikum</a:t>
            </a:r>
            <a:r>
              <a:rPr dirty="0"/>
              <a:t> (hat a Gram-</a:t>
            </a:r>
            <a:r>
              <a:rPr dirty="0" err="1"/>
              <a:t>negatív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Gram-</a:t>
            </a:r>
            <a:r>
              <a:rPr dirty="0" err="1"/>
              <a:t>pozitív</a:t>
            </a:r>
            <a:r>
              <a:rPr dirty="0"/>
              <a:t> </a:t>
            </a:r>
            <a:r>
              <a:rPr dirty="0" err="1"/>
              <a:t>baktériumokra</a:t>
            </a:r>
            <a:r>
              <a:rPr dirty="0"/>
              <a:t>), </a:t>
            </a:r>
            <a:r>
              <a:rPr dirty="0" err="1"/>
              <a:t>jelentős</a:t>
            </a:r>
            <a:r>
              <a:rPr dirty="0"/>
              <a:t> </a:t>
            </a:r>
            <a:r>
              <a:rPr dirty="0" err="1"/>
              <a:t>gyulladáscsökkentő</a:t>
            </a:r>
            <a:r>
              <a:rPr dirty="0"/>
              <a:t> </a:t>
            </a:r>
            <a:r>
              <a:rPr dirty="0" err="1"/>
              <a:t>hatású</a:t>
            </a:r>
            <a:r>
              <a:rPr dirty="0"/>
              <a:t>. </a:t>
            </a:r>
            <a:r>
              <a:rPr dirty="0" err="1"/>
              <a:t>Magában</a:t>
            </a:r>
            <a:r>
              <a:rPr dirty="0"/>
              <a:t>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mérsékelt</a:t>
            </a:r>
            <a:r>
              <a:rPr dirty="0"/>
              <a:t> </a:t>
            </a:r>
            <a:r>
              <a:rPr dirty="0" err="1"/>
              <a:t>plakkellenes</a:t>
            </a:r>
            <a:r>
              <a:rPr dirty="0"/>
              <a:t> </a:t>
            </a:r>
            <a:r>
              <a:rPr dirty="0" err="1"/>
              <a:t>hatása</a:t>
            </a:r>
            <a:r>
              <a:rPr dirty="0"/>
              <a:t> van. </a:t>
            </a:r>
            <a:r>
              <a:rPr dirty="0" err="1"/>
              <a:t>Nincs</a:t>
            </a:r>
            <a:r>
              <a:rPr dirty="0"/>
              <a:t> </a:t>
            </a:r>
            <a:r>
              <a:rPr dirty="0" err="1"/>
              <a:t>kellemetlen</a:t>
            </a:r>
            <a:r>
              <a:rPr dirty="0"/>
              <a:t> </a:t>
            </a:r>
            <a:r>
              <a:rPr dirty="0" err="1"/>
              <a:t>mellékhatása</a:t>
            </a:r>
            <a:r>
              <a:rPr dirty="0"/>
              <a:t>,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színezi</a:t>
            </a:r>
            <a:r>
              <a:rPr dirty="0"/>
              <a:t> el a </a:t>
            </a:r>
            <a:r>
              <a:rPr dirty="0" err="1"/>
              <a:t>fogakat</a:t>
            </a:r>
            <a:r>
              <a:rPr dirty="0"/>
              <a:t>. </a:t>
            </a:r>
            <a:r>
              <a:rPr dirty="0" err="1"/>
              <a:t>Tartós</a:t>
            </a:r>
            <a:r>
              <a:rPr dirty="0"/>
              <a:t> </a:t>
            </a:r>
            <a:r>
              <a:rPr dirty="0" err="1"/>
              <a:t>használatával</a:t>
            </a:r>
            <a:r>
              <a:rPr dirty="0"/>
              <a:t> </a:t>
            </a:r>
            <a:r>
              <a:rPr dirty="0" err="1"/>
              <a:t>jelentős</a:t>
            </a:r>
            <a:r>
              <a:rPr dirty="0"/>
              <a:t> </a:t>
            </a:r>
            <a:r>
              <a:rPr dirty="0" err="1"/>
              <a:t>plakk</a:t>
            </a:r>
            <a:r>
              <a:rPr dirty="0"/>
              <a:t>-, </a:t>
            </a:r>
            <a:r>
              <a:rPr dirty="0" err="1"/>
              <a:t>fogkő</a:t>
            </a:r>
            <a:r>
              <a:rPr dirty="0"/>
              <a:t>-, gingivitis- </a:t>
            </a:r>
            <a:r>
              <a:rPr dirty="0" err="1"/>
              <a:t>és</a:t>
            </a:r>
            <a:r>
              <a:rPr dirty="0"/>
              <a:t> caries </a:t>
            </a:r>
            <a:r>
              <a:rPr dirty="0" err="1"/>
              <a:t>redukció</a:t>
            </a:r>
            <a:r>
              <a:rPr dirty="0"/>
              <a:t> </a:t>
            </a:r>
            <a:r>
              <a:rPr dirty="0" err="1"/>
              <a:t>érhető</a:t>
            </a:r>
            <a:r>
              <a:rPr dirty="0"/>
              <a:t> el. Ma </a:t>
            </a:r>
            <a:r>
              <a:rPr dirty="0" err="1"/>
              <a:t>több</a:t>
            </a:r>
            <a:r>
              <a:rPr dirty="0"/>
              <a:t> </a:t>
            </a:r>
            <a:r>
              <a:rPr dirty="0" err="1"/>
              <a:t>hazánkban</a:t>
            </a:r>
            <a:r>
              <a:rPr dirty="0"/>
              <a:t> is </a:t>
            </a:r>
            <a:r>
              <a:rPr dirty="0" err="1"/>
              <a:t>kapható</a:t>
            </a:r>
            <a:r>
              <a:rPr dirty="0"/>
              <a:t> </a:t>
            </a:r>
            <a:r>
              <a:rPr dirty="0" err="1"/>
              <a:t>fogkrém</a:t>
            </a:r>
            <a:r>
              <a:rPr dirty="0"/>
              <a:t> </a:t>
            </a:r>
            <a:r>
              <a:rPr dirty="0" err="1"/>
              <a:t>tartalmaz</a:t>
            </a:r>
            <a:r>
              <a:rPr dirty="0"/>
              <a:t> </a:t>
            </a:r>
            <a:r>
              <a:rPr dirty="0" err="1"/>
              <a:t>triclosant</a:t>
            </a:r>
            <a:r>
              <a:rPr dirty="0"/>
              <a:t>. </a:t>
            </a:r>
            <a:r>
              <a:rPr dirty="0" err="1"/>
              <a:t>Előnye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kompatibilis</a:t>
            </a:r>
            <a:r>
              <a:rPr dirty="0"/>
              <a:t> a </a:t>
            </a:r>
            <a:r>
              <a:rPr dirty="0" err="1"/>
              <a:t>hagyományos</a:t>
            </a:r>
            <a:r>
              <a:rPr dirty="0"/>
              <a:t> </a:t>
            </a:r>
            <a:r>
              <a:rPr dirty="0" err="1"/>
              <a:t>fogkrémek</a:t>
            </a:r>
            <a:r>
              <a:rPr dirty="0"/>
              <a:t> </a:t>
            </a:r>
            <a:r>
              <a:rPr dirty="0" err="1"/>
              <a:t>alkotóelemeivel</a:t>
            </a:r>
            <a:r>
              <a:rPr dirty="0"/>
              <a:t> pl Na- </a:t>
            </a:r>
            <a:r>
              <a:rPr dirty="0" err="1"/>
              <a:t>lauril-szulfáttal</a:t>
            </a:r>
            <a:endParaRPr dirty="0"/>
          </a:p>
        </p:txBody>
      </p:sp>
      <p:pic>
        <p:nvPicPr>
          <p:cNvPr id="467" name="images-4.jpg" descr="image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298" y="3100839"/>
            <a:ext cx="2128288" cy="1237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triclosan_bottles_mexico1.jpg" descr="triclosan_bottles_mexic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49" y="3100839"/>
            <a:ext cx="1237882" cy="1237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Triclosan.jpg" descr="Triclos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989" y="116086"/>
            <a:ext cx="1398011" cy="1398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90-ortolacer_3.jpg" descr="90-ortolacer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328" y="3457789"/>
            <a:ext cx="1482328" cy="9961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51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 advAuto="0"/>
      <p:bldP spid="471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Halogének:…"/>
          <p:cNvSpPr txBox="1">
            <a:spLocks noGrp="1"/>
          </p:cNvSpPr>
          <p:nvPr>
            <p:ph type="body" idx="1"/>
          </p:nvPr>
        </p:nvSpPr>
        <p:spPr>
          <a:xfrm>
            <a:off x="785611" y="535781"/>
            <a:ext cx="9168014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 dirty="0" err="1"/>
              <a:t>Halogének</a:t>
            </a:r>
            <a:r>
              <a:rPr u="sng" dirty="0"/>
              <a:t>:</a:t>
            </a:r>
            <a:r>
              <a:rPr dirty="0"/>
              <a:t> </a:t>
            </a:r>
            <a:endParaRPr lang="hu-HU" dirty="0"/>
          </a:p>
          <a:p>
            <a:pPr>
              <a:defRPr sz="3000" b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000000"/>
              </a:solidFill>
            </a:endParaRP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 err="1"/>
              <a:t>Jód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jódtartalmú</a:t>
            </a:r>
            <a:r>
              <a:rPr dirty="0"/>
              <a:t> a </a:t>
            </a:r>
            <a:r>
              <a:rPr dirty="0" err="1"/>
              <a:t>Betadin</a:t>
            </a: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 err="1"/>
              <a:t>Fluorid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már</a:t>
            </a:r>
            <a:r>
              <a:rPr dirty="0"/>
              <a:t> </a:t>
            </a:r>
            <a:r>
              <a:rPr dirty="0" err="1"/>
              <a:t>kis</a:t>
            </a:r>
            <a:r>
              <a:rPr dirty="0"/>
              <a:t> </a:t>
            </a:r>
            <a:r>
              <a:rPr dirty="0" err="1"/>
              <a:t>koncentrációban</a:t>
            </a:r>
            <a:r>
              <a:rPr dirty="0"/>
              <a:t> is </a:t>
            </a:r>
            <a:r>
              <a:rPr dirty="0" err="1"/>
              <a:t>bakteriosztatikus</a:t>
            </a:r>
            <a:r>
              <a:rPr dirty="0"/>
              <a:t> </a:t>
            </a:r>
            <a:r>
              <a:rPr dirty="0" err="1"/>
              <a:t>hatású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lokálisan</a:t>
            </a:r>
            <a:r>
              <a:rPr dirty="0"/>
              <a:t> </a:t>
            </a:r>
            <a:r>
              <a:rPr dirty="0" err="1"/>
              <a:t>fluoriddal</a:t>
            </a:r>
            <a:r>
              <a:rPr dirty="0"/>
              <a:t> </a:t>
            </a:r>
            <a:r>
              <a:rPr dirty="0" err="1"/>
              <a:t>csökkenthető</a:t>
            </a:r>
            <a:r>
              <a:rPr dirty="0"/>
              <a:t> a </a:t>
            </a:r>
            <a:r>
              <a:rPr dirty="0" err="1"/>
              <a:t>plakk</a:t>
            </a:r>
            <a:r>
              <a:rPr dirty="0"/>
              <a:t> </a:t>
            </a:r>
            <a:r>
              <a:rPr dirty="0" err="1"/>
              <a:t>képződés</a:t>
            </a:r>
            <a:r>
              <a:rPr dirty="0"/>
              <a:t>, a </a:t>
            </a:r>
            <a:r>
              <a:rPr dirty="0" err="1"/>
              <a:t>plakk</a:t>
            </a:r>
            <a:r>
              <a:rPr dirty="0"/>
              <a:t> </a:t>
            </a:r>
            <a:r>
              <a:rPr dirty="0" err="1"/>
              <a:t>baktériumok</a:t>
            </a:r>
            <a:r>
              <a:rPr dirty="0"/>
              <a:t> </a:t>
            </a:r>
            <a:r>
              <a:rPr dirty="0" err="1"/>
              <a:t>fogfelszínhez</a:t>
            </a:r>
            <a:r>
              <a:rPr dirty="0"/>
              <a:t> </a:t>
            </a:r>
            <a:r>
              <a:rPr dirty="0" err="1"/>
              <a:t>való</a:t>
            </a:r>
            <a:r>
              <a:rPr dirty="0"/>
              <a:t> </a:t>
            </a:r>
            <a:r>
              <a:rPr dirty="0" err="1"/>
              <a:t>tapadása</a:t>
            </a:r>
            <a:r>
              <a:rPr dirty="0"/>
              <a:t>. </a:t>
            </a:r>
            <a:r>
              <a:rPr dirty="0" err="1"/>
              <a:t>Jelentősebb</a:t>
            </a:r>
            <a:r>
              <a:rPr dirty="0"/>
              <a:t> </a:t>
            </a:r>
            <a:r>
              <a:rPr dirty="0" err="1"/>
              <a:t>direkt</a:t>
            </a:r>
            <a:r>
              <a:rPr dirty="0"/>
              <a:t> </a:t>
            </a:r>
            <a:r>
              <a:rPr dirty="0" err="1"/>
              <a:t>plakkellenes</a:t>
            </a:r>
            <a:r>
              <a:rPr dirty="0"/>
              <a:t> </a:t>
            </a:r>
            <a:r>
              <a:rPr dirty="0" err="1"/>
              <a:t>hatása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ónfluoridnak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aminofluoridnak</a:t>
            </a:r>
            <a:r>
              <a:rPr dirty="0"/>
              <a:t> van (pl.: </a:t>
            </a:r>
            <a:r>
              <a:rPr dirty="0" err="1"/>
              <a:t>Meridol</a:t>
            </a:r>
            <a:r>
              <a:rPr dirty="0"/>
              <a:t>).</a:t>
            </a:r>
          </a:p>
        </p:txBody>
      </p:sp>
      <p:pic>
        <p:nvPicPr>
          <p:cNvPr id="475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936" y="4399595"/>
            <a:ext cx="1308838" cy="2035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56" y="186667"/>
            <a:ext cx="2152055" cy="1866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s-4.jpg" descr="images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5" y="101836"/>
            <a:ext cx="1973461" cy="20359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98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Fémsók:…"/>
          <p:cNvSpPr txBox="1">
            <a:spLocks noGrp="1"/>
          </p:cNvSpPr>
          <p:nvPr>
            <p:ph type="body" idx="1"/>
          </p:nvPr>
        </p:nvSpPr>
        <p:spPr>
          <a:xfrm>
            <a:off x="540914" y="919758"/>
            <a:ext cx="9814548" cy="5045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sz="984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21457" algn="just" defTabSz="321457">
              <a:defRPr sz="3000" b="1" u="sng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984" dirty="0"/>
              <a:t>      </a:t>
            </a:r>
            <a:r>
              <a:rPr dirty="0" err="1"/>
              <a:t>Fémsók</a:t>
            </a:r>
            <a:r>
              <a:rPr dirty="0"/>
              <a:t>:</a:t>
            </a:r>
          </a:p>
          <a:p>
            <a:pPr marR="321457" algn="just" defTabSz="321457">
              <a:defRPr sz="3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b="1" dirty="0" err="1"/>
              <a:t>Cink</a:t>
            </a:r>
            <a:r>
              <a:rPr b="1" dirty="0"/>
              <a:t>, </a:t>
            </a:r>
            <a:r>
              <a:rPr b="1" dirty="0" err="1"/>
              <a:t>cinksók</a:t>
            </a:r>
            <a:r>
              <a:rPr dirty="0"/>
              <a:t>: </a:t>
            </a:r>
            <a:r>
              <a:rPr dirty="0" err="1"/>
              <a:t>plakkellenes</a:t>
            </a:r>
            <a:r>
              <a:rPr dirty="0"/>
              <a:t> </a:t>
            </a:r>
            <a:r>
              <a:rPr dirty="0" err="1"/>
              <a:t>hatása</a:t>
            </a:r>
            <a:r>
              <a:rPr dirty="0"/>
              <a:t> van, </a:t>
            </a:r>
            <a:r>
              <a:rPr dirty="0" err="1"/>
              <a:t>csökkenti</a:t>
            </a:r>
            <a:r>
              <a:rPr dirty="0"/>
              <a:t> a </a:t>
            </a:r>
            <a:r>
              <a:rPr dirty="0" err="1"/>
              <a:t>fognyaki</a:t>
            </a:r>
            <a:r>
              <a:rPr dirty="0"/>
              <a:t> </a:t>
            </a:r>
            <a:r>
              <a:rPr dirty="0" err="1"/>
              <a:t>érzékenységet</a:t>
            </a:r>
            <a:r>
              <a:rPr dirty="0"/>
              <a:t>, </a:t>
            </a:r>
            <a:r>
              <a:rPr dirty="0" err="1"/>
              <a:t>azáltal</a:t>
            </a:r>
            <a:r>
              <a:rPr dirty="0"/>
              <a:t>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növeli</a:t>
            </a:r>
            <a:r>
              <a:rPr dirty="0"/>
              <a:t> a triclosan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Sanguinaria</a:t>
            </a:r>
            <a:r>
              <a:rPr dirty="0"/>
              <a:t> </a:t>
            </a:r>
            <a:r>
              <a:rPr dirty="0" err="1"/>
              <a:t>hatását</a:t>
            </a:r>
            <a:r>
              <a:rPr dirty="0"/>
              <a:t>.</a:t>
            </a:r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b="1" dirty="0" err="1"/>
              <a:t>Stroncium-klorid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dentintubulusokban</a:t>
            </a:r>
            <a:r>
              <a:rPr dirty="0"/>
              <a:t> </a:t>
            </a:r>
            <a:r>
              <a:rPr dirty="0" err="1"/>
              <a:t>precipitátumot</a:t>
            </a:r>
            <a:r>
              <a:rPr dirty="0"/>
              <a:t> </a:t>
            </a:r>
            <a:r>
              <a:rPr dirty="0" err="1"/>
              <a:t>képrzve</a:t>
            </a:r>
            <a:r>
              <a:rPr dirty="0"/>
              <a:t> </a:t>
            </a:r>
            <a:r>
              <a:rPr dirty="0" err="1"/>
              <a:t>csökkentik</a:t>
            </a:r>
            <a:r>
              <a:rPr dirty="0"/>
              <a:t> a </a:t>
            </a:r>
            <a:r>
              <a:rPr dirty="0" err="1"/>
              <a:t>fognyaki</a:t>
            </a:r>
            <a:r>
              <a:rPr dirty="0"/>
              <a:t> </a:t>
            </a:r>
            <a:r>
              <a:rPr dirty="0" err="1"/>
              <a:t>érzékenységet</a:t>
            </a:r>
            <a:endParaRPr dirty="0"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defRPr sz="3000" b="1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 dirty="0" err="1"/>
              <a:t>Növényi</a:t>
            </a:r>
            <a:r>
              <a:rPr u="sng" dirty="0"/>
              <a:t> </a:t>
            </a:r>
            <a:r>
              <a:rPr u="sng" dirty="0" err="1"/>
              <a:t>alkaloidák</a:t>
            </a:r>
            <a:r>
              <a:rPr u="sng" dirty="0"/>
              <a:t>:</a:t>
            </a:r>
            <a:endParaRPr u="sng" dirty="0">
              <a:solidFill>
                <a:srgbClr val="000000"/>
              </a:solidFill>
            </a:endParaRPr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u="sng"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</a:t>
            </a:r>
            <a:r>
              <a:rPr dirty="0" err="1"/>
              <a:t>Vérehulló</a:t>
            </a:r>
            <a:r>
              <a:rPr dirty="0"/>
              <a:t> </a:t>
            </a:r>
            <a:r>
              <a:rPr dirty="0" err="1"/>
              <a:t>fecskefű</a:t>
            </a:r>
            <a:r>
              <a:rPr dirty="0"/>
              <a:t> (</a:t>
            </a:r>
            <a:r>
              <a:rPr dirty="0" err="1"/>
              <a:t>Sanguinaria</a:t>
            </a:r>
            <a:r>
              <a:rPr dirty="0"/>
              <a:t> canadensis) </a:t>
            </a:r>
            <a:r>
              <a:rPr dirty="0" err="1"/>
              <a:t>kivonata</a:t>
            </a:r>
            <a:r>
              <a:rPr dirty="0"/>
              <a:t>, </a:t>
            </a:r>
            <a:r>
              <a:rPr dirty="0" err="1"/>
              <a:t>tarós</a:t>
            </a:r>
            <a:r>
              <a:rPr dirty="0"/>
              <a:t> </a:t>
            </a:r>
            <a:r>
              <a:rPr dirty="0" err="1"/>
              <a:t>alkalmazása</a:t>
            </a:r>
            <a:r>
              <a:rPr dirty="0"/>
              <a:t> </a:t>
            </a:r>
            <a:r>
              <a:rPr dirty="0" err="1"/>
              <a:t>nyálkahártya</a:t>
            </a:r>
            <a:r>
              <a:rPr dirty="0"/>
              <a:t> </a:t>
            </a:r>
            <a:r>
              <a:rPr dirty="0" err="1"/>
              <a:t>irritációt</a:t>
            </a:r>
            <a:r>
              <a:rPr dirty="0"/>
              <a:t> </a:t>
            </a:r>
            <a:r>
              <a:rPr dirty="0" err="1"/>
              <a:t>okoz</a:t>
            </a:r>
            <a:r>
              <a:rPr dirty="0"/>
              <a:t>, </a:t>
            </a:r>
            <a:r>
              <a:rPr dirty="0" err="1"/>
              <a:t>praecarcinogén</a:t>
            </a:r>
            <a:endParaRPr dirty="0"/>
          </a:p>
        </p:txBody>
      </p:sp>
      <p:pic>
        <p:nvPicPr>
          <p:cNvPr id="481" name="800px-France-Noirmoutier-Sel_brut.jpg" descr="800px-France-Noirmoutier-Sel_br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128" y="100431"/>
            <a:ext cx="2184872" cy="1638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856" y="3640110"/>
            <a:ext cx="1231043" cy="12587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64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hlorhexidin:…">
            <a:hlinkClick r:id="rId2"/>
          </p:cNvPr>
          <p:cNvSpPr txBox="1">
            <a:spLocks noGrp="1"/>
          </p:cNvSpPr>
          <p:nvPr>
            <p:ph type="body" idx="1"/>
          </p:nvPr>
        </p:nvSpPr>
        <p:spPr>
          <a:xfrm>
            <a:off x="450761" y="598289"/>
            <a:ext cx="11243256" cy="59396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 err="1">
                <a:solidFill>
                  <a:srgbClr val="000000"/>
                </a:solidFill>
              </a:rPr>
              <a:t>Chlorhexidin</a:t>
            </a:r>
            <a:r>
              <a:rPr b="1" u="sng" dirty="0">
                <a:solidFill>
                  <a:srgbClr val="000000"/>
                </a:solidFill>
              </a:rPr>
              <a:t>:</a:t>
            </a:r>
            <a:r>
              <a:rPr b="1" dirty="0">
                <a:solidFill>
                  <a:srgbClr val="000000"/>
                </a:solidFill>
              </a:rPr>
              <a:t> </a:t>
            </a:r>
            <a:endParaRPr lang="hu-HU" b="1" dirty="0">
              <a:solidFill>
                <a:srgbClr val="000000"/>
              </a:solidFill>
            </a:endParaRP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>
              <a:solidFill>
                <a:srgbClr val="000000"/>
              </a:solidFill>
            </a:endParaRP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Bőrfertőtlenítő</a:t>
            </a:r>
            <a:r>
              <a:rPr dirty="0"/>
              <a:t> volt </a:t>
            </a:r>
            <a:r>
              <a:rPr dirty="0" err="1"/>
              <a:t>már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50-es </a:t>
            </a:r>
            <a:r>
              <a:rPr dirty="0" err="1"/>
              <a:t>években</a:t>
            </a:r>
            <a:r>
              <a:rPr dirty="0"/>
              <a:t>.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Jó</a:t>
            </a:r>
            <a:r>
              <a:rPr dirty="0"/>
              <a:t> </a:t>
            </a:r>
            <a:r>
              <a:rPr dirty="0" err="1"/>
              <a:t>plakkellenes</a:t>
            </a:r>
            <a:r>
              <a:rPr dirty="0"/>
              <a:t> </a:t>
            </a:r>
            <a:r>
              <a:rPr dirty="0" err="1"/>
              <a:t>hatása</a:t>
            </a:r>
            <a:r>
              <a:rPr dirty="0"/>
              <a:t> van.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Chlorhexidin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a </a:t>
            </a:r>
            <a:r>
              <a:rPr dirty="0" err="1"/>
              <a:t>vegyület</a:t>
            </a:r>
            <a:r>
              <a:rPr dirty="0"/>
              <a:t>, </a:t>
            </a:r>
            <a:r>
              <a:rPr dirty="0" err="1"/>
              <a:t>mely</a:t>
            </a:r>
            <a:r>
              <a:rPr dirty="0"/>
              <a:t> a </a:t>
            </a:r>
            <a:r>
              <a:rPr dirty="0" err="1"/>
              <a:t>leginkább</a:t>
            </a:r>
            <a:r>
              <a:rPr dirty="0"/>
              <a:t> </a:t>
            </a:r>
            <a:r>
              <a:rPr dirty="0" err="1"/>
              <a:t>felveheti</a:t>
            </a:r>
            <a:r>
              <a:rPr dirty="0"/>
              <a:t> a </a:t>
            </a:r>
            <a:r>
              <a:rPr dirty="0" err="1"/>
              <a:t>versenyt</a:t>
            </a:r>
            <a:r>
              <a:rPr dirty="0"/>
              <a:t> a </a:t>
            </a:r>
            <a:r>
              <a:rPr dirty="0" err="1"/>
              <a:t>jó</a:t>
            </a:r>
            <a:r>
              <a:rPr dirty="0"/>
              <a:t> </a:t>
            </a:r>
            <a:r>
              <a:rPr dirty="0" err="1"/>
              <a:t>technikával</a:t>
            </a:r>
            <a:r>
              <a:rPr dirty="0"/>
              <a:t> </a:t>
            </a:r>
            <a:r>
              <a:rPr dirty="0" err="1"/>
              <a:t>végzett</a:t>
            </a:r>
            <a:r>
              <a:rPr dirty="0"/>
              <a:t> </a:t>
            </a:r>
            <a:r>
              <a:rPr dirty="0" err="1"/>
              <a:t>mechanikai</a:t>
            </a:r>
            <a:r>
              <a:rPr dirty="0"/>
              <a:t> </a:t>
            </a:r>
            <a:r>
              <a:rPr dirty="0" err="1"/>
              <a:t>fogtisztítással</a:t>
            </a:r>
            <a:r>
              <a:rPr dirty="0"/>
              <a:t>.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Széles</a:t>
            </a:r>
            <a:r>
              <a:rPr dirty="0"/>
              <a:t> </a:t>
            </a:r>
            <a:r>
              <a:rPr dirty="0" err="1"/>
              <a:t>spektrumú</a:t>
            </a:r>
            <a:r>
              <a:rPr dirty="0"/>
              <a:t> </a:t>
            </a:r>
            <a:r>
              <a:rPr dirty="0" err="1"/>
              <a:t>antiszeptikum</a:t>
            </a:r>
            <a:r>
              <a:rPr dirty="0"/>
              <a:t> (hat a Gram-</a:t>
            </a:r>
            <a:r>
              <a:rPr dirty="0" err="1"/>
              <a:t>negatív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Gram-</a:t>
            </a:r>
            <a:r>
              <a:rPr dirty="0" err="1"/>
              <a:t>pozitív</a:t>
            </a:r>
            <a:r>
              <a:rPr dirty="0"/>
              <a:t> </a:t>
            </a:r>
            <a:r>
              <a:rPr dirty="0" err="1"/>
              <a:t>baktériumokra</a:t>
            </a:r>
            <a:r>
              <a:rPr dirty="0"/>
              <a:t>), </a:t>
            </a:r>
            <a:r>
              <a:rPr dirty="0" err="1"/>
              <a:t>gomba</a:t>
            </a:r>
            <a:r>
              <a:rPr dirty="0"/>
              <a:t> </a:t>
            </a:r>
            <a:r>
              <a:rPr dirty="0" err="1"/>
              <a:t>ellenes</a:t>
            </a:r>
            <a:r>
              <a:rPr dirty="0"/>
              <a:t> </a:t>
            </a:r>
            <a:r>
              <a:rPr dirty="0" err="1"/>
              <a:t>hatása</a:t>
            </a:r>
            <a:r>
              <a:rPr dirty="0"/>
              <a:t> van. </a:t>
            </a:r>
            <a:r>
              <a:rPr dirty="0" err="1"/>
              <a:t>Csökkenti</a:t>
            </a:r>
            <a:r>
              <a:rPr dirty="0"/>
              <a:t> a Streptococcus </a:t>
            </a:r>
            <a:r>
              <a:rPr dirty="0" err="1"/>
              <a:t>mutáns</a:t>
            </a:r>
            <a:r>
              <a:rPr dirty="0"/>
              <a:t> </a:t>
            </a:r>
            <a:r>
              <a:rPr dirty="0" err="1"/>
              <a:t>számát</a:t>
            </a:r>
            <a:r>
              <a:rPr dirty="0"/>
              <a:t>, </a:t>
            </a:r>
            <a:r>
              <a:rPr dirty="0" err="1"/>
              <a:t>javultak</a:t>
            </a:r>
            <a:r>
              <a:rPr dirty="0"/>
              <a:t> a </a:t>
            </a:r>
            <a:r>
              <a:rPr dirty="0" err="1"/>
              <a:t>plakk</a:t>
            </a:r>
            <a:r>
              <a:rPr dirty="0"/>
              <a:t>-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gingivális</a:t>
            </a:r>
            <a:r>
              <a:rPr dirty="0"/>
              <a:t> index </a:t>
            </a:r>
            <a:r>
              <a:rPr dirty="0" err="1"/>
              <a:t>értékek</a:t>
            </a:r>
            <a:r>
              <a:rPr dirty="0"/>
              <a:t>.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 err="1">
                <a:solidFill>
                  <a:srgbClr val="3A88FE"/>
                </a:solidFill>
              </a:rPr>
              <a:t>Mellékhatása</a:t>
            </a:r>
            <a:r>
              <a:rPr b="1" u="sng" dirty="0">
                <a:solidFill>
                  <a:srgbClr val="3A88FE"/>
                </a:solidFill>
              </a:rPr>
              <a:t>:</a:t>
            </a:r>
            <a:r>
              <a:rPr dirty="0"/>
              <a:t> </a:t>
            </a:r>
            <a:r>
              <a:rPr dirty="0" err="1"/>
              <a:t>huzamos</a:t>
            </a:r>
            <a:r>
              <a:rPr dirty="0"/>
              <a:t>, </a:t>
            </a:r>
            <a:r>
              <a:rPr dirty="0" err="1"/>
              <a:t>állandó</a:t>
            </a:r>
            <a:r>
              <a:rPr dirty="0"/>
              <a:t> </a:t>
            </a:r>
            <a:r>
              <a:rPr dirty="0" err="1"/>
              <a:t>használata</a:t>
            </a:r>
            <a:r>
              <a:rPr dirty="0"/>
              <a:t> </a:t>
            </a:r>
            <a:r>
              <a:rPr dirty="0" err="1"/>
              <a:t>során</a:t>
            </a:r>
            <a:r>
              <a:rPr dirty="0"/>
              <a:t> a </a:t>
            </a:r>
            <a:r>
              <a:rPr dirty="0" err="1"/>
              <a:t>szájnyálkahártya</a:t>
            </a:r>
            <a:r>
              <a:rPr dirty="0"/>
              <a:t> </a:t>
            </a:r>
            <a:r>
              <a:rPr dirty="0" err="1"/>
              <a:t>elszarusodását</a:t>
            </a:r>
            <a:r>
              <a:rPr dirty="0"/>
              <a:t>, a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elszíneződését</a:t>
            </a:r>
            <a:r>
              <a:rPr dirty="0"/>
              <a:t>, </a:t>
            </a:r>
            <a:r>
              <a:rPr dirty="0" err="1"/>
              <a:t>ízérzési</a:t>
            </a:r>
            <a:r>
              <a:rPr dirty="0"/>
              <a:t> </a:t>
            </a:r>
            <a:r>
              <a:rPr dirty="0" err="1"/>
              <a:t>zavart</a:t>
            </a:r>
            <a:r>
              <a:rPr dirty="0"/>
              <a:t>, </a:t>
            </a:r>
            <a:r>
              <a:rPr dirty="0" err="1"/>
              <a:t>étvágytalanságot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nyelvgyulladást</a:t>
            </a:r>
            <a:r>
              <a:rPr dirty="0"/>
              <a:t> </a:t>
            </a:r>
            <a:r>
              <a:rPr dirty="0" err="1"/>
              <a:t>okozhat</a:t>
            </a:r>
            <a:r>
              <a:rPr dirty="0"/>
              <a:t>, </a:t>
            </a:r>
            <a:r>
              <a:rPr dirty="0" err="1"/>
              <a:t>fokozza</a:t>
            </a:r>
            <a:r>
              <a:rPr dirty="0"/>
              <a:t> a </a:t>
            </a:r>
            <a:r>
              <a:rPr dirty="0" err="1"/>
              <a:t>supragingivalis</a:t>
            </a:r>
            <a:r>
              <a:rPr dirty="0"/>
              <a:t> </a:t>
            </a:r>
            <a:r>
              <a:rPr dirty="0" err="1"/>
              <a:t>fogkőképződést</a:t>
            </a: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Normál</a:t>
            </a:r>
            <a:r>
              <a:rPr dirty="0"/>
              <a:t> </a:t>
            </a:r>
            <a:r>
              <a:rPr dirty="0" err="1"/>
              <a:t>használata</a:t>
            </a:r>
            <a:r>
              <a:rPr dirty="0"/>
              <a:t> </a:t>
            </a:r>
            <a:r>
              <a:rPr dirty="0" err="1"/>
              <a:t>mellett</a:t>
            </a:r>
            <a:r>
              <a:rPr dirty="0"/>
              <a:t> a </a:t>
            </a:r>
            <a:r>
              <a:rPr dirty="0" err="1"/>
              <a:t>szer</a:t>
            </a:r>
            <a:r>
              <a:rPr dirty="0"/>
              <a:t> </a:t>
            </a:r>
            <a:r>
              <a:rPr dirty="0" err="1"/>
              <a:t>veszélytelen</a:t>
            </a:r>
            <a:r>
              <a:rPr dirty="0"/>
              <a:t>.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Plakkellenes</a:t>
            </a:r>
            <a:r>
              <a:rPr dirty="0"/>
              <a:t> </a:t>
            </a:r>
            <a:r>
              <a:rPr dirty="0" err="1"/>
              <a:t>hatásért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oldat</a:t>
            </a:r>
            <a:r>
              <a:rPr dirty="0"/>
              <a:t> </a:t>
            </a:r>
            <a:r>
              <a:rPr dirty="0" err="1"/>
              <a:t>koncentrációja</a:t>
            </a:r>
            <a:r>
              <a:rPr dirty="0"/>
              <a:t>, </a:t>
            </a:r>
            <a:r>
              <a:rPr dirty="0" err="1"/>
              <a:t>hanem</a:t>
            </a:r>
            <a:r>
              <a:rPr dirty="0"/>
              <a:t> a </a:t>
            </a:r>
            <a:r>
              <a:rPr dirty="0" err="1"/>
              <a:t>bevitt</a:t>
            </a:r>
            <a:r>
              <a:rPr dirty="0"/>
              <a:t> </a:t>
            </a:r>
            <a:r>
              <a:rPr dirty="0" err="1"/>
              <a:t>aktív</a:t>
            </a:r>
            <a:r>
              <a:rPr dirty="0"/>
              <a:t> </a:t>
            </a:r>
            <a:r>
              <a:rPr dirty="0" err="1"/>
              <a:t>hatóanyag</a:t>
            </a:r>
            <a:r>
              <a:rPr dirty="0"/>
              <a:t> </a:t>
            </a:r>
            <a:r>
              <a:rPr dirty="0" err="1"/>
              <a:t>mennyisége</a:t>
            </a:r>
            <a:r>
              <a:rPr dirty="0"/>
              <a:t> </a:t>
            </a:r>
            <a:r>
              <a:rPr dirty="0" err="1"/>
              <a:t>felelős</a:t>
            </a:r>
            <a:r>
              <a:rPr dirty="0"/>
              <a:t> (20 ml 0,2%-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oldat</a:t>
            </a:r>
            <a:r>
              <a:rPr dirty="0"/>
              <a:t> </a:t>
            </a:r>
            <a:r>
              <a:rPr dirty="0" err="1"/>
              <a:t>egyszeri</a:t>
            </a:r>
            <a:r>
              <a:rPr dirty="0"/>
              <a:t> </a:t>
            </a:r>
            <a:r>
              <a:rPr dirty="0" err="1"/>
              <a:t>öblítése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</a:t>
            </a:r>
            <a:r>
              <a:rPr dirty="0" err="1"/>
              <a:t>azonos</a:t>
            </a:r>
            <a:r>
              <a:rPr dirty="0"/>
              <a:t> </a:t>
            </a:r>
            <a:r>
              <a:rPr dirty="0" err="1"/>
              <a:t>hatás</a:t>
            </a:r>
            <a:r>
              <a:rPr dirty="0"/>
              <a:t> </a:t>
            </a:r>
            <a:r>
              <a:rPr dirty="0" err="1"/>
              <a:t>érhető</a:t>
            </a:r>
            <a:r>
              <a:rPr dirty="0"/>
              <a:t> el 30 ml 0,12%-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oldattal</a:t>
            </a:r>
            <a:r>
              <a:rPr dirty="0"/>
              <a:t>).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Chlorhexidin</a:t>
            </a:r>
            <a:r>
              <a:rPr dirty="0"/>
              <a:t> </a:t>
            </a:r>
            <a:r>
              <a:rPr dirty="0" err="1"/>
              <a:t>tartalmú</a:t>
            </a:r>
            <a:r>
              <a:rPr dirty="0"/>
              <a:t> </a:t>
            </a:r>
            <a:r>
              <a:rPr dirty="0" err="1"/>
              <a:t>szájöblítők</a:t>
            </a:r>
            <a:r>
              <a:rPr dirty="0"/>
              <a:t>: Corsodyl 0,2%, </a:t>
            </a:r>
            <a:r>
              <a:rPr dirty="0" err="1"/>
              <a:t>Chlorhexamed</a:t>
            </a:r>
            <a:r>
              <a:rPr dirty="0"/>
              <a:t> 0,12%, </a:t>
            </a:r>
            <a:r>
              <a:rPr dirty="0" err="1"/>
              <a:t>Curasept</a:t>
            </a:r>
            <a:r>
              <a:rPr dirty="0"/>
              <a:t> 0,2%.</a:t>
            </a:r>
          </a:p>
        </p:txBody>
      </p:sp>
      <p:pic>
        <p:nvPicPr>
          <p:cNvPr id="486" name="images-3.jpg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18" y="214313"/>
            <a:ext cx="1678781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clorhexamed-alkoholfrei.jpg" descr="clorhexamed-alkoholfre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00" y="71437"/>
            <a:ext cx="1053703" cy="1053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Unknown.jpg" descr="Unknow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743" y="142875"/>
            <a:ext cx="1285875" cy="12858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0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Antibiotikumok:…"/>
          <p:cNvSpPr txBox="1">
            <a:spLocks noGrp="1"/>
          </p:cNvSpPr>
          <p:nvPr>
            <p:ph type="body" idx="1"/>
          </p:nvPr>
        </p:nvSpPr>
        <p:spPr>
          <a:xfrm>
            <a:off x="2238375" y="892969"/>
            <a:ext cx="7715250" cy="5072063"/>
          </a:xfrm>
          <a:prstGeom prst="rect">
            <a:avLst/>
          </a:prstGeom>
        </p:spPr>
        <p:txBody>
          <a:bodyPr/>
          <a:lstStyle/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000000"/>
                </a:solidFill>
              </a:rPr>
              <a:t>Antibiotikumok:</a:t>
            </a: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solidFill>
                <a:srgbClr val="000000"/>
              </a:solidFill>
            </a:endParaRP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Antibiotikumot (penicillin) szedő egyéneken jelentős plakk redukciót, caries intenzitás csökkenést figyeltek meg. </a:t>
            </a:r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Azonban antibiotikumok pusztán plakk prevenciós célból nem adhatók.</a:t>
            </a:r>
          </a:p>
        </p:txBody>
      </p:sp>
      <p:pic>
        <p:nvPicPr>
          <p:cNvPr id="492" name="penicillin_potassium_for_injection.jpg" descr="penicillin_potassium_for_inj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5" y="0"/>
            <a:ext cx="2428875" cy="242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219" y="4884539"/>
            <a:ext cx="2312789" cy="17323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6442961"/>
      </p:ext>
    </p:extLst>
  </p:cSld>
  <p:clrMapOvr>
    <a:masterClrMapping/>
  </p:clrMapOvr>
  <p:transition spd="slow">
    <p:push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AD0791-BB6E-3049-9A7E-2BA94D64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28034"/>
            <a:ext cx="10287000" cy="631065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tx1"/>
                </a:solidFill>
              </a:rPr>
              <a:t>Újabb készítmények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02DA76-C541-6F4E-9EE8-B50F1943EDC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52500" y="1326524"/>
            <a:ext cx="10287000" cy="3307984"/>
          </a:xfrm>
        </p:spPr>
        <p:txBody>
          <a:bodyPr>
            <a:normAutofit lnSpcReduction="10000"/>
          </a:bodyPr>
          <a:lstStyle/>
          <a:p>
            <a:pPr algn="l"/>
            <a:r>
              <a:rPr lang="hu-HU" dirty="0" err="1">
                <a:solidFill>
                  <a:schemeClr val="tx1"/>
                </a:solidFill>
              </a:rPr>
              <a:t>Solumium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Oral</a:t>
            </a:r>
            <a:endParaRPr lang="hu-HU" dirty="0">
              <a:solidFill>
                <a:schemeClr val="tx1"/>
              </a:solidFill>
            </a:endParaRP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Összetétel: 0,025% klórdioxidot tartalmazó oldat</a:t>
            </a:r>
          </a:p>
          <a:p>
            <a:pPr algn="l"/>
            <a:r>
              <a:rPr lang="hu-HU" sz="2400" dirty="0">
                <a:solidFill>
                  <a:schemeClr val="tx1"/>
                </a:solidFill>
              </a:rPr>
              <a:t>Bőr- és nyálkahártya-fertőtlenítő szájvíz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a mikrobákat (baktériumokat, gombákat, vírusokat és a maláriát okozó </a:t>
            </a:r>
            <a:r>
              <a:rPr lang="hu-HU" sz="2400" dirty="0" err="1">
                <a:solidFill>
                  <a:schemeClr val="tx1"/>
                </a:solidFill>
              </a:rPr>
              <a:t>protozoonokat</a:t>
            </a:r>
            <a:r>
              <a:rPr lang="hu-HU" sz="2400" dirty="0">
                <a:solidFill>
                  <a:schemeClr val="tx1"/>
                </a:solidFill>
              </a:rPr>
              <a:t>) már néhányszor 10 ppm-es oldata is képes a másodperc törtrésze alatt </a:t>
            </a:r>
            <a:r>
              <a:rPr lang="hu-HU" sz="2400" dirty="0" err="1">
                <a:solidFill>
                  <a:schemeClr val="tx1"/>
                </a:solidFill>
              </a:rPr>
              <a:t>inaktiválni</a:t>
            </a:r>
            <a:r>
              <a:rPr lang="hu-HU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hu-HU" sz="2400" dirty="0">
              <a:solidFill>
                <a:schemeClr val="tx1"/>
              </a:solidFill>
            </a:endParaRPr>
          </a:p>
          <a:p>
            <a:pPr algn="l"/>
            <a:r>
              <a:rPr lang="hu-HU" dirty="0" err="1">
                <a:solidFill>
                  <a:schemeClr val="tx1"/>
                </a:solidFill>
              </a:rPr>
              <a:t>Hialuronsav</a:t>
            </a:r>
            <a:endParaRPr lang="hu-HU" dirty="0">
              <a:solidFill>
                <a:schemeClr val="tx1"/>
              </a:solidFill>
            </a:endParaRPr>
          </a:p>
          <a:p>
            <a:pPr algn="l"/>
            <a:r>
              <a:rPr lang="hu-HU" dirty="0">
                <a:solidFill>
                  <a:schemeClr val="tx1"/>
                </a:solidFill>
              </a:rPr>
              <a:t>Csökkenti az ínyvérzést, serkenti a fogíny regenerációját, megvédi a nyálkahártyát a fertőzésektől, és csökkenti a duzzanatot.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5" name="Kép 4" descr="A képen testápoló, palack, számítógép, asztal látható&#10;&#10;Automatikusan generált leírás">
            <a:extLst>
              <a:ext uri="{FF2B5EF4-FFF2-40B4-BE49-F238E27FC236}">
                <a16:creationId xmlns:a16="http://schemas.microsoft.com/office/drawing/2014/main" id="{5CEB39A9-0B5A-0041-9FEA-F17C9ACC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131562"/>
            <a:ext cx="2857500" cy="2222500"/>
          </a:xfrm>
          <a:prstGeom prst="rect">
            <a:avLst/>
          </a:prstGeom>
        </p:spPr>
      </p:pic>
      <p:pic>
        <p:nvPicPr>
          <p:cNvPr id="7" name="Kép 6" descr="A képen illatszerek, ülő, számítógép, testápoló látható&#10;&#10;Automatikusan generált leírás">
            <a:extLst>
              <a:ext uri="{FF2B5EF4-FFF2-40B4-BE49-F238E27FC236}">
                <a16:creationId xmlns:a16="http://schemas.microsoft.com/office/drawing/2014/main" id="{DDA700B9-49BA-4348-95E3-DC862035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940" y="4503939"/>
            <a:ext cx="1541119" cy="2244501"/>
          </a:xfrm>
          <a:prstGeom prst="rect">
            <a:avLst/>
          </a:prstGeom>
        </p:spPr>
      </p:pic>
      <p:pic>
        <p:nvPicPr>
          <p:cNvPr id="9" name="Kép 8" descr="A képen testápoló, palack, étel látható&#10;&#10;Automatikusan generált leírás">
            <a:extLst>
              <a:ext uri="{FF2B5EF4-FFF2-40B4-BE49-F238E27FC236}">
                <a16:creationId xmlns:a16="http://schemas.microsoft.com/office/drawing/2014/main" id="{2AF42980-4603-9245-8213-00354B501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840" y="4624674"/>
            <a:ext cx="2133600" cy="2133600"/>
          </a:xfrm>
          <a:prstGeom prst="rect">
            <a:avLst/>
          </a:prstGeom>
        </p:spPr>
      </p:pic>
      <p:pic>
        <p:nvPicPr>
          <p:cNvPr id="11" name="Kép 10" descr="A képen palack, asztal, bor, ülő látható&#10;&#10;Automatikusan generált leírás">
            <a:extLst>
              <a:ext uri="{FF2B5EF4-FFF2-40B4-BE49-F238E27FC236}">
                <a16:creationId xmlns:a16="http://schemas.microsoft.com/office/drawing/2014/main" id="{70308684-6E45-F94B-A5F3-7D13F48CC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148" y="4593167"/>
            <a:ext cx="1853045" cy="22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4421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luoridok szerepe:"/>
          <p:cNvSpPr txBox="1">
            <a:spLocks noGrp="1"/>
          </p:cNvSpPr>
          <p:nvPr>
            <p:ph type="title"/>
          </p:nvPr>
        </p:nvSpPr>
        <p:spPr>
          <a:xfrm>
            <a:off x="2238375" y="383976"/>
            <a:ext cx="7715250" cy="6965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/>
              <a:t>Fluoridok</a:t>
            </a:r>
            <a:r>
              <a:rPr b="1" dirty="0"/>
              <a:t> </a:t>
            </a:r>
            <a:r>
              <a:rPr b="1" dirty="0" err="1"/>
              <a:t>szerepe</a:t>
            </a:r>
            <a:r>
              <a:rPr b="1" dirty="0"/>
              <a:t>:</a:t>
            </a:r>
          </a:p>
        </p:txBody>
      </p:sp>
      <p:sp>
        <p:nvSpPr>
          <p:cNvPr id="496" name="Mindenütt előforduló, esszenciális nyomelem, mely szilárd és folyékony táplálék révén jut a szájüregbe.…"/>
          <p:cNvSpPr txBox="1">
            <a:spLocks noGrp="1"/>
          </p:cNvSpPr>
          <p:nvPr>
            <p:ph type="body" idx="1"/>
          </p:nvPr>
        </p:nvSpPr>
        <p:spPr>
          <a:xfrm>
            <a:off x="1028402" y="1080492"/>
            <a:ext cx="10382548" cy="5500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Mindenütt</a:t>
            </a:r>
            <a:r>
              <a:rPr dirty="0"/>
              <a:t> </a:t>
            </a:r>
            <a:r>
              <a:rPr dirty="0" err="1"/>
              <a:t>előforduló</a:t>
            </a:r>
            <a:r>
              <a:rPr dirty="0"/>
              <a:t>, </a:t>
            </a:r>
            <a:r>
              <a:rPr dirty="0" err="1"/>
              <a:t>esszenciális</a:t>
            </a:r>
            <a:r>
              <a:rPr dirty="0"/>
              <a:t> </a:t>
            </a:r>
            <a:r>
              <a:rPr dirty="0" err="1"/>
              <a:t>nyomelem</a:t>
            </a:r>
            <a:r>
              <a:rPr dirty="0"/>
              <a:t>, </a:t>
            </a:r>
            <a:r>
              <a:rPr dirty="0" err="1"/>
              <a:t>mely</a:t>
            </a:r>
            <a:r>
              <a:rPr dirty="0"/>
              <a:t> </a:t>
            </a:r>
            <a:r>
              <a:rPr dirty="0" err="1"/>
              <a:t>szilárd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folyékony</a:t>
            </a:r>
            <a:r>
              <a:rPr dirty="0"/>
              <a:t> </a:t>
            </a:r>
            <a:r>
              <a:rPr dirty="0" err="1"/>
              <a:t>táplálék</a:t>
            </a:r>
            <a:r>
              <a:rPr dirty="0"/>
              <a:t> </a:t>
            </a:r>
            <a:r>
              <a:rPr dirty="0" err="1"/>
              <a:t>révén</a:t>
            </a:r>
            <a:r>
              <a:rPr dirty="0"/>
              <a:t> jut a </a:t>
            </a:r>
            <a:r>
              <a:rPr dirty="0" err="1"/>
              <a:t>szájüregbe</a:t>
            </a:r>
            <a:r>
              <a:rPr dirty="0"/>
              <a:t>.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napi</a:t>
            </a:r>
            <a:r>
              <a:rPr dirty="0"/>
              <a:t> </a:t>
            </a:r>
            <a:r>
              <a:rPr dirty="0" err="1"/>
              <a:t>fluorid</a:t>
            </a:r>
            <a:r>
              <a:rPr dirty="0"/>
              <a:t> </a:t>
            </a:r>
            <a:r>
              <a:rPr dirty="0" err="1"/>
              <a:t>bevitel</a:t>
            </a:r>
            <a:r>
              <a:rPr dirty="0"/>
              <a:t> </a:t>
            </a:r>
            <a:r>
              <a:rPr dirty="0" err="1"/>
              <a:t>függ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egyéni</a:t>
            </a:r>
            <a:r>
              <a:rPr dirty="0"/>
              <a:t> </a:t>
            </a:r>
            <a:r>
              <a:rPr dirty="0" err="1"/>
              <a:t>étkezési</a:t>
            </a:r>
            <a:r>
              <a:rPr dirty="0"/>
              <a:t> </a:t>
            </a:r>
            <a:r>
              <a:rPr dirty="0" err="1"/>
              <a:t>szokásoktól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életviteltől</a:t>
            </a:r>
            <a:r>
              <a:rPr dirty="0"/>
              <a:t>.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 u="sng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Egyes</a:t>
            </a:r>
            <a:r>
              <a:rPr dirty="0"/>
              <a:t> </a:t>
            </a:r>
            <a:r>
              <a:rPr dirty="0" err="1"/>
              <a:t>ételek</a:t>
            </a:r>
            <a:r>
              <a:rPr dirty="0"/>
              <a:t>, </a:t>
            </a:r>
            <a:r>
              <a:rPr dirty="0" err="1"/>
              <a:t>italok</a:t>
            </a:r>
            <a:r>
              <a:rPr dirty="0"/>
              <a:t> </a:t>
            </a:r>
            <a:r>
              <a:rPr dirty="0" err="1"/>
              <a:t>fluoridtartalma</a:t>
            </a:r>
            <a:r>
              <a:rPr dirty="0"/>
              <a:t>: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gyümölcs</a:t>
            </a:r>
            <a:r>
              <a:rPr dirty="0"/>
              <a:t>, </a:t>
            </a:r>
            <a:r>
              <a:rPr dirty="0" err="1"/>
              <a:t>zöldség</a:t>
            </a:r>
            <a:r>
              <a:rPr dirty="0"/>
              <a:t>     0,1-05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zab</a:t>
            </a:r>
            <a:r>
              <a:rPr dirty="0"/>
              <a:t>, </a:t>
            </a:r>
            <a:r>
              <a:rPr dirty="0" err="1"/>
              <a:t>rozs</a:t>
            </a:r>
            <a:r>
              <a:rPr dirty="0"/>
              <a:t>       2,0-2,5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hús</a:t>
            </a:r>
            <a:r>
              <a:rPr dirty="0"/>
              <a:t>     0,5-2,0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hal</a:t>
            </a:r>
            <a:r>
              <a:rPr dirty="0"/>
              <a:t>    0,7-5,8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konyhasó</a:t>
            </a:r>
            <a:r>
              <a:rPr dirty="0"/>
              <a:t>     0,9-1,1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tengeri</a:t>
            </a:r>
            <a:r>
              <a:rPr dirty="0"/>
              <a:t> </a:t>
            </a:r>
            <a:r>
              <a:rPr dirty="0" err="1"/>
              <a:t>só</a:t>
            </a:r>
            <a:r>
              <a:rPr dirty="0"/>
              <a:t>    0,9-7,0 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tej</a:t>
            </a:r>
            <a:r>
              <a:rPr dirty="0"/>
              <a:t>    0,2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sör</a:t>
            </a:r>
            <a:r>
              <a:rPr dirty="0"/>
              <a:t>, </a:t>
            </a:r>
            <a:r>
              <a:rPr dirty="0" err="1"/>
              <a:t>bor</a:t>
            </a:r>
            <a:r>
              <a:rPr dirty="0"/>
              <a:t>     max.0,2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ásványvíz</a:t>
            </a:r>
            <a:r>
              <a:rPr dirty="0"/>
              <a:t>      0,5-6,5   mg/kg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i="1">
                <a:solidFill>
                  <a:srgbClr val="2C137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tea       0,5-2,7    mg/kg</a:t>
            </a:r>
          </a:p>
        </p:txBody>
      </p:sp>
      <p:pic>
        <p:nvPicPr>
          <p:cNvPr id="497" name="Unknown-1.jpg" descr="Unknow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46" y="3759398"/>
            <a:ext cx="1535906" cy="100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s-2.jpg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62" y="4688086"/>
            <a:ext cx="1325470" cy="1455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24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zekunder fogászati prevenció:"/>
          <p:cNvSpPr txBox="1">
            <a:spLocks noGrp="1"/>
          </p:cNvSpPr>
          <p:nvPr>
            <p:ph type="title"/>
          </p:nvPr>
        </p:nvSpPr>
        <p:spPr>
          <a:xfrm>
            <a:off x="952500" y="60367"/>
            <a:ext cx="10287000" cy="8730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3000"/>
              </a:spcBef>
              <a:defRPr sz="4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Szekunder</a:t>
            </a:r>
            <a:r>
              <a:rPr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fogászati</a:t>
            </a:r>
            <a:r>
              <a:rPr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prevenció</a:t>
            </a:r>
            <a:r>
              <a:rPr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63" name="Célja: a fogászati betegségek korai felismerése és progressziójának meggátlása, korai tömes és gingivitis terápia, orthodonciai kezelés, praecancerosus laesiók korai diagnózisa és ellátása."/>
          <p:cNvSpPr txBox="1">
            <a:spLocks noGrp="1"/>
          </p:cNvSpPr>
          <p:nvPr>
            <p:ph type="body" sz="quarter" idx="1"/>
          </p:nvPr>
        </p:nvSpPr>
        <p:spPr>
          <a:xfrm>
            <a:off x="647700" y="1732359"/>
            <a:ext cx="10782300" cy="3015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sz="984" b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defTabSz="321457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 dirty="0">
                <a:solidFill>
                  <a:srgbClr val="11053B"/>
                </a:solidFill>
              </a:rPr>
              <a:t>Célja: </a:t>
            </a:r>
            <a:r>
              <a:rPr dirty="0"/>
              <a:t>a fogászati betegségek korai felismerése és progressziójának meggátlása, korai tömes és gingivitis terápia, orthodonciai kezelés, praecancerosus laesiók korai diagnózisa és ellátása.</a:t>
            </a:r>
          </a:p>
        </p:txBody>
      </p:sp>
      <p:pic>
        <p:nvPicPr>
          <p:cNvPr id="64" name="Meth_mouth_caries_distribution.jpg" descr="Meth_mouth_caries_distrib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825" y="4982766"/>
            <a:ext cx="3147766" cy="1821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caries.aspx.jpg" descr="caries.as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33" y="5186008"/>
            <a:ext cx="2013022" cy="1671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s.jpg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844" y="5125641"/>
            <a:ext cx="2393156" cy="16787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98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dvAuto="0"/>
      <p:bldP spid="65" grpId="0" animBg="1" advAuto="0"/>
      <p:bldP spid="6" grpId="0" animBg="1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Dentalis (zománc) fluorosis"/>
          <p:cNvSpPr txBox="1">
            <a:spLocks noGrp="1"/>
          </p:cNvSpPr>
          <p:nvPr>
            <p:ph type="title"/>
          </p:nvPr>
        </p:nvSpPr>
        <p:spPr>
          <a:xfrm>
            <a:off x="952500" y="190467"/>
            <a:ext cx="10287000" cy="16640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chemeClr val="tx1"/>
                </a:solidFill>
              </a:rPr>
              <a:t>Dentalis</a:t>
            </a:r>
            <a:r>
              <a:rPr b="1" dirty="0">
                <a:solidFill>
                  <a:schemeClr val="tx1"/>
                </a:solidFill>
              </a:rPr>
              <a:t> (</a:t>
            </a:r>
            <a:r>
              <a:rPr b="1" dirty="0" err="1">
                <a:solidFill>
                  <a:schemeClr val="tx1"/>
                </a:solidFill>
              </a:rPr>
              <a:t>zománc</a:t>
            </a:r>
            <a:r>
              <a:rPr b="1" dirty="0">
                <a:solidFill>
                  <a:schemeClr val="tx1"/>
                </a:solidFill>
              </a:rPr>
              <a:t>) fluorosis</a:t>
            </a:r>
          </a:p>
        </p:txBody>
      </p:sp>
      <p:sp>
        <p:nvSpPr>
          <p:cNvPr id="501" name="Paracelsus: “A szervezetbe bevitt minden anyag mérgező lehet, csupán a megfelelő dózis különíti el az orvosságot a méregtől.”"/>
          <p:cNvSpPr txBox="1">
            <a:spLocks noGrp="1"/>
          </p:cNvSpPr>
          <p:nvPr>
            <p:ph type="body" idx="1"/>
          </p:nvPr>
        </p:nvSpPr>
        <p:spPr>
          <a:xfrm>
            <a:off x="952500" y="2678806"/>
            <a:ext cx="10287000" cy="19557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C00000"/>
                </a:solidFill>
              </a:rPr>
              <a:t>Paracelsus: “A </a:t>
            </a:r>
            <a:r>
              <a:rPr dirty="0" err="1">
                <a:solidFill>
                  <a:srgbClr val="C00000"/>
                </a:solidFill>
              </a:rPr>
              <a:t>szervezetbe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bevitt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minden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anyag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mérgező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lehet</a:t>
            </a:r>
            <a:r>
              <a:rPr dirty="0">
                <a:solidFill>
                  <a:srgbClr val="C00000"/>
                </a:solidFill>
              </a:rPr>
              <a:t>, </a:t>
            </a:r>
            <a:r>
              <a:rPr dirty="0" err="1">
                <a:solidFill>
                  <a:srgbClr val="C00000"/>
                </a:solidFill>
              </a:rPr>
              <a:t>csupán</a:t>
            </a:r>
            <a:r>
              <a:rPr dirty="0">
                <a:solidFill>
                  <a:srgbClr val="C00000"/>
                </a:solidFill>
              </a:rPr>
              <a:t> a </a:t>
            </a:r>
            <a:r>
              <a:rPr dirty="0" err="1">
                <a:solidFill>
                  <a:srgbClr val="C00000"/>
                </a:solidFill>
              </a:rPr>
              <a:t>megfelelő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dózis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különíti</a:t>
            </a:r>
            <a:r>
              <a:rPr dirty="0">
                <a:solidFill>
                  <a:srgbClr val="C00000"/>
                </a:solidFill>
              </a:rPr>
              <a:t> el </a:t>
            </a:r>
            <a:r>
              <a:rPr dirty="0" err="1">
                <a:solidFill>
                  <a:srgbClr val="C00000"/>
                </a:solidFill>
              </a:rPr>
              <a:t>az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orvosságot</a:t>
            </a:r>
            <a:r>
              <a:rPr dirty="0">
                <a:solidFill>
                  <a:srgbClr val="C00000"/>
                </a:solidFill>
              </a:rPr>
              <a:t> a </a:t>
            </a:r>
            <a:r>
              <a:rPr dirty="0" err="1">
                <a:solidFill>
                  <a:srgbClr val="C00000"/>
                </a:solidFill>
              </a:rPr>
              <a:t>méregtől</a:t>
            </a:r>
            <a:r>
              <a:rPr dirty="0">
                <a:solidFill>
                  <a:srgbClr val="C0000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087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A fluoridok fogszuvasodás ellenes hatásának érvényesülése:"/>
          <p:cNvSpPr txBox="1">
            <a:spLocks noGrp="1"/>
          </p:cNvSpPr>
          <p:nvPr>
            <p:ph type="title"/>
          </p:nvPr>
        </p:nvSpPr>
        <p:spPr>
          <a:xfrm>
            <a:off x="952500" y="450762"/>
            <a:ext cx="10287000" cy="112046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3000"/>
              </a:spcBef>
              <a:defRPr sz="4000">
                <a:solidFill>
                  <a:srgbClr val="2E07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A </a:t>
            </a:r>
            <a:r>
              <a:rPr dirty="0" err="1"/>
              <a:t>fluoridok</a:t>
            </a:r>
            <a:r>
              <a:rPr dirty="0"/>
              <a:t> </a:t>
            </a:r>
            <a:r>
              <a:rPr dirty="0" err="1"/>
              <a:t>fogszuvasodás</a:t>
            </a:r>
            <a:r>
              <a:rPr dirty="0"/>
              <a:t> </a:t>
            </a:r>
            <a:r>
              <a:rPr dirty="0" err="1"/>
              <a:t>ellenes</a:t>
            </a:r>
            <a:r>
              <a:rPr dirty="0"/>
              <a:t> </a:t>
            </a:r>
            <a:r>
              <a:rPr dirty="0" err="1"/>
              <a:t>hatásának</a:t>
            </a:r>
            <a:r>
              <a:rPr dirty="0"/>
              <a:t> </a:t>
            </a:r>
            <a:r>
              <a:rPr dirty="0" err="1"/>
              <a:t>érvényesülése</a:t>
            </a:r>
            <a:r>
              <a:rPr dirty="0"/>
              <a:t>: </a:t>
            </a:r>
          </a:p>
        </p:txBody>
      </p:sp>
      <p:sp>
        <p:nvSpPr>
          <p:cNvPr id="504" name="I. Preeruptív hatás:…"/>
          <p:cNvSpPr txBox="1">
            <a:spLocks noGrp="1"/>
          </p:cNvSpPr>
          <p:nvPr>
            <p:ph type="body" idx="1"/>
          </p:nvPr>
        </p:nvSpPr>
        <p:spPr>
          <a:xfrm>
            <a:off x="952500" y="2215166"/>
            <a:ext cx="10287000" cy="38636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sz="98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defRPr sz="3000" b="1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  <a:r>
              <a:rPr u="sng"/>
              <a:t>.	Preeruptív hatás: </a:t>
            </a:r>
          </a:p>
          <a:p>
            <a:pPr marL="321457" marR="321457" indent="-160729" algn="just" defTabSz="321457">
              <a:defRPr sz="3000" b="1">
                <a:solidFill>
                  <a:srgbClr val="004D6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u="sng"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a még </a:t>
            </a:r>
            <a:r>
              <a:rPr b="1"/>
              <a:t>elő nem tört</a:t>
            </a:r>
            <a:r>
              <a:t> fogakon a fogak alakját befolyásolja (laposabb barázdák, kisebb csücskök, szuvasodásra kevésbé hajlamos fogak), a korona formájának kedvezőbbé tétele</a:t>
            </a:r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a fog előtörését a „baktériummal telt” szájüregben késlelteti, </a:t>
            </a:r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a mineralizáció optimalizálása, ezáltal a savoldékonyság csökkentése</a:t>
            </a:r>
          </a:p>
        </p:txBody>
      </p:sp>
      <p:pic>
        <p:nvPicPr>
          <p:cNvPr id="505" name="3-6-fogsor.jpg" descr="3-6-fog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714" y="1195547"/>
            <a:ext cx="1651992" cy="17004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7925671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II. Poszterruptív hatás…"/>
          <p:cNvSpPr txBox="1">
            <a:spLocks noGrp="1"/>
          </p:cNvSpPr>
          <p:nvPr>
            <p:ph type="body" idx="1"/>
          </p:nvPr>
        </p:nvSpPr>
        <p:spPr>
          <a:xfrm>
            <a:off x="952500" y="1339403"/>
            <a:ext cx="10287000" cy="47265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300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II.	</a:t>
            </a:r>
            <a:r>
              <a:rPr b="1" dirty="0" err="1"/>
              <a:t>Poszterruptív</a:t>
            </a:r>
            <a:r>
              <a:rPr b="1" dirty="0"/>
              <a:t> </a:t>
            </a:r>
            <a:r>
              <a:rPr b="1" dirty="0" err="1"/>
              <a:t>hatás</a:t>
            </a:r>
            <a:endParaRPr lang="hu-HU" b="1" dirty="0"/>
          </a:p>
          <a:p>
            <a:pPr algn="l">
              <a:defRPr sz="300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 marL="321457" marR="321457" indent="-160729" algn="l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a </a:t>
            </a:r>
            <a:r>
              <a:rPr b="1" dirty="0" err="1"/>
              <a:t>már</a:t>
            </a:r>
            <a:r>
              <a:rPr b="1" dirty="0"/>
              <a:t> </a:t>
            </a:r>
            <a:r>
              <a:rPr b="1" dirty="0" err="1"/>
              <a:t>előtört</a:t>
            </a:r>
            <a:r>
              <a:rPr dirty="0"/>
              <a:t> </a:t>
            </a:r>
            <a:r>
              <a:rPr dirty="0" err="1"/>
              <a:t>fogakon</a:t>
            </a:r>
            <a:r>
              <a:rPr dirty="0"/>
              <a:t> a </a:t>
            </a:r>
            <a:r>
              <a:rPr dirty="0" err="1"/>
              <a:t>zománcnak</a:t>
            </a:r>
            <a:r>
              <a:rPr dirty="0"/>
              <a:t> a </a:t>
            </a:r>
            <a:r>
              <a:rPr dirty="0" err="1"/>
              <a:t>savakkal</a:t>
            </a:r>
            <a:r>
              <a:rPr dirty="0"/>
              <a:t> </a:t>
            </a:r>
            <a:r>
              <a:rPr dirty="0" err="1"/>
              <a:t>szembeni</a:t>
            </a:r>
            <a:r>
              <a:rPr dirty="0"/>
              <a:t> </a:t>
            </a:r>
            <a:r>
              <a:rPr dirty="0" err="1"/>
              <a:t>ellenállóképességét</a:t>
            </a:r>
            <a:r>
              <a:rPr dirty="0"/>
              <a:t> </a:t>
            </a:r>
            <a:r>
              <a:rPr dirty="0" err="1"/>
              <a:t>fokozza</a:t>
            </a:r>
            <a:r>
              <a:rPr dirty="0"/>
              <a:t>, </a:t>
            </a:r>
            <a:r>
              <a:rPr dirty="0" err="1"/>
              <a:t>Demineralizáció</a:t>
            </a:r>
            <a:r>
              <a:rPr dirty="0"/>
              <a:t> </a:t>
            </a:r>
            <a:r>
              <a:rPr dirty="0" err="1"/>
              <a:t>gátlás</a:t>
            </a:r>
            <a:r>
              <a:rPr dirty="0"/>
              <a:t> (</a:t>
            </a:r>
            <a:r>
              <a:rPr dirty="0" err="1"/>
              <a:t>diffúzió</a:t>
            </a:r>
            <a:r>
              <a:rPr dirty="0"/>
              <a:t> </a:t>
            </a:r>
            <a:r>
              <a:rPr dirty="0" err="1"/>
              <a:t>megakadályozása</a:t>
            </a:r>
            <a:r>
              <a:rPr dirty="0"/>
              <a:t>)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remineralizáció</a:t>
            </a:r>
            <a:r>
              <a:rPr dirty="0"/>
              <a:t> </a:t>
            </a:r>
            <a:r>
              <a:rPr dirty="0" err="1"/>
              <a:t>elősegítése</a:t>
            </a:r>
            <a:endParaRPr dirty="0"/>
          </a:p>
          <a:p>
            <a:pPr marL="321457" marR="321457" indent="-160729" algn="l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l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gátolja</a:t>
            </a:r>
            <a:r>
              <a:rPr dirty="0"/>
              <a:t> a </a:t>
            </a:r>
            <a:r>
              <a:rPr dirty="0" err="1"/>
              <a:t>cukorbontás</a:t>
            </a:r>
            <a:r>
              <a:rPr dirty="0"/>
              <a:t> </a:t>
            </a:r>
            <a:r>
              <a:rPr dirty="0" err="1"/>
              <a:t>során</a:t>
            </a:r>
            <a:r>
              <a:rPr dirty="0"/>
              <a:t> </a:t>
            </a:r>
            <a:r>
              <a:rPr dirty="0" err="1"/>
              <a:t>egyes</a:t>
            </a:r>
            <a:r>
              <a:rPr dirty="0"/>
              <a:t> </a:t>
            </a:r>
            <a:r>
              <a:rPr dirty="0" err="1"/>
              <a:t>enzimek</a:t>
            </a:r>
            <a:r>
              <a:rPr dirty="0"/>
              <a:t> </a:t>
            </a:r>
            <a:r>
              <a:rPr dirty="0" err="1"/>
              <a:t>működését</a:t>
            </a:r>
            <a:r>
              <a:rPr dirty="0"/>
              <a:t>, </a:t>
            </a:r>
            <a:r>
              <a:rPr dirty="0" err="1"/>
              <a:t>ezáltal</a:t>
            </a:r>
            <a:r>
              <a:rPr dirty="0"/>
              <a:t> </a:t>
            </a:r>
            <a:r>
              <a:rPr dirty="0" err="1"/>
              <a:t>csökkenti</a:t>
            </a:r>
            <a:r>
              <a:rPr dirty="0"/>
              <a:t> a </a:t>
            </a:r>
            <a:r>
              <a:rPr dirty="0" err="1"/>
              <a:t>savképződést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5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ariesprotektív hatásmechanizmusa a fluornak:"/>
          <p:cNvSpPr txBox="1">
            <a:spLocks noGrp="1"/>
          </p:cNvSpPr>
          <p:nvPr>
            <p:ph type="title"/>
          </p:nvPr>
        </p:nvSpPr>
        <p:spPr>
          <a:xfrm>
            <a:off x="2238375" y="294680"/>
            <a:ext cx="7715250" cy="55364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spcBef>
                <a:spcPts val="3000"/>
              </a:spcBef>
              <a:defRPr sz="3000" b="1" u="sng">
                <a:solidFill>
                  <a:srgbClr val="5C07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u="none"/>
            </a:pPr>
            <a:r>
              <a:rPr u="sng" dirty="0" err="1"/>
              <a:t>Cariesprotektív</a:t>
            </a:r>
            <a:r>
              <a:rPr u="sng" dirty="0"/>
              <a:t> </a:t>
            </a:r>
            <a:r>
              <a:rPr u="sng" dirty="0" err="1"/>
              <a:t>hatásmechanizmusa</a:t>
            </a:r>
            <a:r>
              <a:rPr u="sng" dirty="0"/>
              <a:t> a </a:t>
            </a:r>
            <a:r>
              <a:rPr u="sng" dirty="0" err="1"/>
              <a:t>fluornak</a:t>
            </a:r>
            <a:r>
              <a:rPr u="sng" dirty="0"/>
              <a:t>:</a:t>
            </a:r>
          </a:p>
        </p:txBody>
      </p:sp>
      <p:sp>
        <p:nvSpPr>
          <p:cNvPr id="511" name="1. A zománc hydroxilapatitjára való hatás:…"/>
          <p:cNvSpPr txBox="1">
            <a:spLocks noGrp="1"/>
          </p:cNvSpPr>
          <p:nvPr>
            <p:ph type="body" idx="1"/>
          </p:nvPr>
        </p:nvSpPr>
        <p:spPr>
          <a:xfrm>
            <a:off x="695459" y="1532585"/>
            <a:ext cx="9258166" cy="443244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A </a:t>
            </a:r>
            <a:r>
              <a:rPr dirty="0" err="1"/>
              <a:t>zománc</a:t>
            </a:r>
            <a:r>
              <a:rPr dirty="0"/>
              <a:t> </a:t>
            </a:r>
            <a:r>
              <a:rPr dirty="0" err="1"/>
              <a:t>hydroxilapatitjára</a:t>
            </a:r>
            <a:r>
              <a:rPr dirty="0"/>
              <a:t> </a:t>
            </a:r>
            <a:r>
              <a:rPr dirty="0" err="1"/>
              <a:t>való</a:t>
            </a:r>
            <a:r>
              <a:rPr dirty="0"/>
              <a:t> </a:t>
            </a:r>
            <a:r>
              <a:rPr dirty="0" err="1"/>
              <a:t>hatás</a:t>
            </a:r>
            <a:r>
              <a:rPr dirty="0"/>
              <a:t>:</a:t>
            </a:r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a.	</a:t>
            </a:r>
            <a:r>
              <a:rPr dirty="0" err="1"/>
              <a:t>Savoldékonyság</a:t>
            </a:r>
            <a:r>
              <a:rPr dirty="0"/>
              <a:t> </a:t>
            </a:r>
            <a:r>
              <a:rPr dirty="0" err="1"/>
              <a:t>csökkentése</a:t>
            </a:r>
            <a:endParaRPr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b.	A </a:t>
            </a:r>
            <a:r>
              <a:rPr dirty="0" err="1"/>
              <a:t>kristályszerkezet</a:t>
            </a:r>
            <a:r>
              <a:rPr dirty="0"/>
              <a:t> </a:t>
            </a:r>
            <a:r>
              <a:rPr dirty="0" err="1"/>
              <a:t>erősítése</a:t>
            </a:r>
            <a:endParaRPr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c.	A </a:t>
            </a:r>
            <a:r>
              <a:rPr dirty="0" err="1"/>
              <a:t>demineralizált</a:t>
            </a:r>
            <a:r>
              <a:rPr dirty="0"/>
              <a:t> </a:t>
            </a:r>
            <a:r>
              <a:rPr dirty="0" err="1"/>
              <a:t>területek</a:t>
            </a:r>
            <a:r>
              <a:rPr dirty="0"/>
              <a:t> </a:t>
            </a:r>
            <a:r>
              <a:rPr dirty="0" err="1"/>
              <a:t>remineralizációja</a:t>
            </a:r>
            <a:endParaRPr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</a:t>
            </a:r>
            <a:r>
              <a:rPr dirty="0" err="1"/>
              <a:t>Plakkbaktériumokra</a:t>
            </a:r>
            <a:r>
              <a:rPr dirty="0"/>
              <a:t> </a:t>
            </a:r>
            <a:r>
              <a:rPr dirty="0" err="1"/>
              <a:t>való</a:t>
            </a:r>
            <a:r>
              <a:rPr dirty="0"/>
              <a:t> </a:t>
            </a:r>
            <a:r>
              <a:rPr dirty="0" err="1"/>
              <a:t>hatás</a:t>
            </a:r>
            <a:r>
              <a:rPr dirty="0"/>
              <a:t>:</a:t>
            </a:r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a.	</a:t>
            </a:r>
            <a:r>
              <a:rPr dirty="0" err="1"/>
              <a:t>Enzimgátlás</a:t>
            </a:r>
            <a:r>
              <a:rPr dirty="0"/>
              <a:t> (</a:t>
            </a:r>
            <a:r>
              <a:rPr dirty="0" err="1"/>
              <a:t>bénítja</a:t>
            </a:r>
            <a:r>
              <a:rPr dirty="0"/>
              <a:t> a CH </a:t>
            </a:r>
            <a:r>
              <a:rPr dirty="0" err="1"/>
              <a:t>bontásban</a:t>
            </a:r>
            <a:r>
              <a:rPr dirty="0"/>
              <a:t> </a:t>
            </a:r>
            <a:r>
              <a:rPr dirty="0" err="1"/>
              <a:t>fontos</a:t>
            </a:r>
            <a:r>
              <a:rPr dirty="0"/>
              <a:t> </a:t>
            </a:r>
            <a:r>
              <a:rPr dirty="0" err="1"/>
              <a:t>enoláz</a:t>
            </a:r>
            <a:r>
              <a:rPr dirty="0"/>
              <a:t> </a:t>
            </a:r>
            <a:r>
              <a:rPr dirty="0" err="1"/>
              <a:t>foszfoglükomutáz</a:t>
            </a:r>
            <a:r>
              <a:rPr dirty="0"/>
              <a:t> </a:t>
            </a:r>
            <a:r>
              <a:rPr dirty="0" err="1"/>
              <a:t>enzimet</a:t>
            </a:r>
            <a:r>
              <a:rPr dirty="0"/>
              <a:t>)</a:t>
            </a:r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b.	</a:t>
            </a:r>
            <a:r>
              <a:rPr dirty="0" err="1"/>
              <a:t>Gátolja</a:t>
            </a:r>
            <a:r>
              <a:rPr dirty="0"/>
              <a:t> a </a:t>
            </a:r>
            <a:r>
              <a:rPr dirty="0" err="1"/>
              <a:t>cariogén</a:t>
            </a:r>
            <a:r>
              <a:rPr dirty="0"/>
              <a:t> </a:t>
            </a:r>
            <a:r>
              <a:rPr dirty="0" err="1"/>
              <a:t>mikrobák</a:t>
            </a:r>
            <a:r>
              <a:rPr dirty="0"/>
              <a:t> </a:t>
            </a:r>
            <a:r>
              <a:rPr dirty="0" err="1"/>
              <a:t>szaporodását</a:t>
            </a:r>
            <a:endParaRPr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>
                <a:solidFill>
                  <a:srgbClr val="0036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	A </a:t>
            </a:r>
            <a:r>
              <a:rPr dirty="0" err="1"/>
              <a:t>zománcfelszínre</a:t>
            </a:r>
            <a:r>
              <a:rPr dirty="0"/>
              <a:t> </a:t>
            </a:r>
            <a:r>
              <a:rPr dirty="0" err="1"/>
              <a:t>való</a:t>
            </a:r>
            <a:r>
              <a:rPr dirty="0"/>
              <a:t> </a:t>
            </a:r>
            <a:r>
              <a:rPr dirty="0" err="1"/>
              <a:t>hatás</a:t>
            </a:r>
            <a:r>
              <a:rPr dirty="0"/>
              <a:t>:</a:t>
            </a:r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a.	</a:t>
            </a:r>
            <a:r>
              <a:rPr dirty="0" err="1"/>
              <a:t>Fehérjék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/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baktériumok</a:t>
            </a:r>
            <a:r>
              <a:rPr dirty="0"/>
              <a:t> </a:t>
            </a:r>
            <a:r>
              <a:rPr dirty="0" err="1"/>
              <a:t>adszorpciójának</a:t>
            </a:r>
            <a:r>
              <a:rPr dirty="0"/>
              <a:t> </a:t>
            </a:r>
            <a:r>
              <a:rPr dirty="0" err="1"/>
              <a:t>gátlása</a:t>
            </a:r>
            <a:endParaRPr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b.	</a:t>
            </a:r>
            <a:r>
              <a:rPr dirty="0" err="1"/>
              <a:t>Felszíni</a:t>
            </a:r>
            <a:r>
              <a:rPr dirty="0"/>
              <a:t> </a:t>
            </a:r>
            <a:r>
              <a:rPr dirty="0" err="1"/>
              <a:t>energia</a:t>
            </a:r>
            <a:r>
              <a:rPr dirty="0"/>
              <a:t> </a:t>
            </a:r>
            <a:r>
              <a:rPr dirty="0" err="1"/>
              <a:t>csökkentése</a:t>
            </a: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pic>
        <p:nvPicPr>
          <p:cNvPr id="512" name="kep11.jpg" descr="ke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590" y="294680"/>
            <a:ext cx="2312789" cy="19377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58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ariesprotektív hatás két csoportja:…"/>
          <p:cNvSpPr txBox="1">
            <a:spLocks noGrp="1"/>
          </p:cNvSpPr>
          <p:nvPr>
            <p:ph type="body" idx="1"/>
          </p:nvPr>
        </p:nvSpPr>
        <p:spPr>
          <a:xfrm>
            <a:off x="927279" y="1287887"/>
            <a:ext cx="9942490" cy="4677144"/>
          </a:xfrm>
          <a:prstGeom prst="rect">
            <a:avLst/>
          </a:prstGeom>
        </p:spPr>
        <p:txBody>
          <a:bodyPr/>
          <a:lstStyle/>
          <a:p>
            <a:pPr>
              <a:defRPr sz="3000" b="1">
                <a:solidFill>
                  <a:srgbClr val="11053B"/>
                </a:solidFill>
              </a:defRPr>
            </a:pPr>
            <a:r>
              <a:rPr u="sng" dirty="0" err="1">
                <a:latin typeface="Times New Roman"/>
                <a:ea typeface="Times New Roman"/>
                <a:cs typeface="Times New Roman"/>
                <a:sym typeface="Times New Roman"/>
              </a:rPr>
              <a:t>Cariesprotektív</a:t>
            </a:r>
            <a:r>
              <a:rPr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dirty="0" err="1">
                <a:latin typeface="Times New Roman"/>
                <a:ea typeface="Times New Roman"/>
                <a:cs typeface="Times New Roman"/>
                <a:sym typeface="Times New Roman"/>
              </a:rPr>
              <a:t>hatás</a:t>
            </a:r>
            <a:r>
              <a:rPr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dirty="0" err="1">
                <a:latin typeface="Times New Roman"/>
                <a:ea typeface="Times New Roman"/>
                <a:cs typeface="Times New Roman"/>
                <a:sym typeface="Times New Roman"/>
              </a:rPr>
              <a:t>két</a:t>
            </a:r>
            <a:r>
              <a:rPr u="sng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dirty="0" err="1">
                <a:latin typeface="Times New Roman"/>
                <a:ea typeface="Times New Roman"/>
                <a:cs typeface="Times New Roman"/>
                <a:sym typeface="Times New Roman"/>
              </a:rPr>
              <a:t>csoportja</a:t>
            </a:r>
            <a:r>
              <a:rPr u="sng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hu-HU" u="sng" dirty="0" err="1">
                <a:latin typeface="Times New Roman"/>
                <a:ea typeface="Times New Roman"/>
                <a:cs typeface="Times New Roman"/>
                <a:sym typeface="Times New Roman"/>
              </a:rPr>
              <a:t>ű</a:t>
            </a:r>
            <a:endParaRPr lang="hu-HU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3000" b="1">
                <a:solidFill>
                  <a:srgbClr val="11053B"/>
                </a:solidFill>
              </a:defRPr>
            </a:pPr>
            <a:endParaRPr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a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kemény</a:t>
            </a:r>
            <a:r>
              <a:rPr dirty="0"/>
              <a:t> </a:t>
            </a:r>
            <a:r>
              <a:rPr dirty="0" err="1"/>
              <a:t>állományát</a:t>
            </a:r>
            <a:r>
              <a:rPr dirty="0"/>
              <a:t> </a:t>
            </a:r>
            <a:r>
              <a:rPr dirty="0" err="1"/>
              <a:t>közvetlenül</a:t>
            </a:r>
            <a:r>
              <a:rPr dirty="0"/>
              <a:t> </a:t>
            </a:r>
            <a:r>
              <a:rPr dirty="0" err="1"/>
              <a:t>befolyásolja</a:t>
            </a:r>
            <a:endParaRPr dirty="0"/>
          </a:p>
          <a:p>
            <a:pPr marL="321457" marR="321457" indent="-160729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	a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környezetét</a:t>
            </a:r>
            <a:r>
              <a:rPr dirty="0"/>
              <a:t> </a:t>
            </a:r>
            <a:r>
              <a:rPr dirty="0" err="1"/>
              <a:t>befolyásolja</a:t>
            </a: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fluorid</a:t>
            </a:r>
            <a:r>
              <a:rPr dirty="0"/>
              <a:t> </a:t>
            </a:r>
            <a:r>
              <a:rPr dirty="0" err="1"/>
              <a:t>adagolása</a:t>
            </a:r>
            <a:r>
              <a:rPr dirty="0"/>
              <a:t> </a:t>
            </a:r>
            <a:r>
              <a:rPr dirty="0" err="1"/>
              <a:t>lehet</a:t>
            </a:r>
            <a:r>
              <a:rPr dirty="0"/>
              <a:t> </a:t>
            </a:r>
            <a:r>
              <a:rPr dirty="0" err="1"/>
              <a:t>szisztémás</a:t>
            </a:r>
            <a:r>
              <a:rPr dirty="0"/>
              <a:t> (</a:t>
            </a:r>
            <a:r>
              <a:rPr dirty="0" err="1"/>
              <a:t>általános</a:t>
            </a:r>
            <a:r>
              <a:rPr dirty="0"/>
              <a:t> </a:t>
            </a:r>
            <a:r>
              <a:rPr dirty="0" err="1"/>
              <a:t>szervezeti</a:t>
            </a:r>
            <a:r>
              <a:rPr dirty="0"/>
              <a:t>),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lokális</a:t>
            </a:r>
            <a:r>
              <a:rPr dirty="0"/>
              <a:t> (</a:t>
            </a:r>
            <a:r>
              <a:rPr dirty="0" err="1"/>
              <a:t>helyileg</a:t>
            </a:r>
            <a:r>
              <a:rPr dirty="0"/>
              <a:t> a </a:t>
            </a:r>
            <a:r>
              <a:rPr dirty="0" err="1"/>
              <a:t>fogakra</a:t>
            </a:r>
            <a:r>
              <a:rPr dirty="0"/>
              <a:t>).</a:t>
            </a:r>
            <a:br>
              <a:rPr dirty="0"/>
            </a:b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4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A szisztémás fluoridadagolás módjai:"/>
          <p:cNvSpPr txBox="1">
            <a:spLocks noGrp="1"/>
          </p:cNvSpPr>
          <p:nvPr>
            <p:ph type="title"/>
          </p:nvPr>
        </p:nvSpPr>
        <p:spPr>
          <a:xfrm>
            <a:off x="875763" y="383977"/>
            <a:ext cx="9077862" cy="678656"/>
          </a:xfrm>
          <a:prstGeom prst="rect">
            <a:avLst/>
          </a:prstGeom>
        </p:spPr>
        <p:txBody>
          <a:bodyPr>
            <a:normAutofit/>
          </a:bodyPr>
          <a:lstStyle>
            <a:lvl1pPr marR="457200" algn="just" defTabSz="457200">
              <a:defRPr sz="4000" b="1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A </a:t>
            </a:r>
            <a:r>
              <a:rPr dirty="0" err="1"/>
              <a:t>szisztémás</a:t>
            </a:r>
            <a:r>
              <a:rPr dirty="0"/>
              <a:t> </a:t>
            </a:r>
            <a:r>
              <a:rPr dirty="0" err="1"/>
              <a:t>fluoridadagolás</a:t>
            </a:r>
            <a:r>
              <a:rPr dirty="0"/>
              <a:t> </a:t>
            </a:r>
            <a:r>
              <a:rPr dirty="0" err="1"/>
              <a:t>módjai</a:t>
            </a:r>
            <a:r>
              <a:rPr dirty="0"/>
              <a:t>:</a:t>
            </a:r>
          </a:p>
        </p:txBody>
      </p:sp>
      <p:sp>
        <p:nvSpPr>
          <p:cNvPr id="518" name="¥ ivóvíz: hazánkban a vezetékes víz nem tartalmaz hozzáadott fluoridot (a természetes ivóvíz fluoridkoncentrációja településenként változó, de igen alacsonynak mondható szinte az egész országban),  egyes ásványvizekben található…"/>
          <p:cNvSpPr txBox="1">
            <a:spLocks noGrp="1"/>
          </p:cNvSpPr>
          <p:nvPr>
            <p:ph type="body" idx="1"/>
          </p:nvPr>
        </p:nvSpPr>
        <p:spPr>
          <a:xfrm>
            <a:off x="321972" y="1519707"/>
            <a:ext cx="11024315" cy="44453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321457" algn="just" defTabSz="321457"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¥	</a:t>
            </a:r>
            <a:r>
              <a:rPr b="1" dirty="0" err="1"/>
              <a:t>ivóvíz</a:t>
            </a:r>
            <a:r>
              <a:rPr dirty="0"/>
              <a:t>: </a:t>
            </a:r>
            <a:r>
              <a:rPr dirty="0" err="1"/>
              <a:t>hazánkban</a:t>
            </a:r>
            <a:r>
              <a:rPr dirty="0"/>
              <a:t> a </a:t>
            </a:r>
            <a:r>
              <a:rPr dirty="0" err="1"/>
              <a:t>vezetékes</a:t>
            </a:r>
            <a:r>
              <a:rPr dirty="0"/>
              <a:t> </a:t>
            </a:r>
            <a:r>
              <a:rPr dirty="0" err="1"/>
              <a:t>víz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tartalmaz</a:t>
            </a:r>
            <a:r>
              <a:rPr dirty="0"/>
              <a:t> </a:t>
            </a:r>
            <a:r>
              <a:rPr dirty="0" err="1"/>
              <a:t>hozzáadott</a:t>
            </a:r>
            <a:r>
              <a:rPr dirty="0"/>
              <a:t> </a:t>
            </a:r>
            <a:r>
              <a:rPr dirty="0" err="1"/>
              <a:t>fluoridot</a:t>
            </a:r>
            <a:r>
              <a:rPr dirty="0"/>
              <a:t> (a </a:t>
            </a:r>
            <a:r>
              <a:rPr dirty="0" err="1"/>
              <a:t>természetes</a:t>
            </a:r>
            <a:r>
              <a:rPr dirty="0"/>
              <a:t> </a:t>
            </a:r>
            <a:r>
              <a:rPr dirty="0" err="1"/>
              <a:t>ivóvíz</a:t>
            </a:r>
            <a:r>
              <a:rPr dirty="0"/>
              <a:t> </a:t>
            </a:r>
            <a:r>
              <a:rPr dirty="0" err="1"/>
              <a:t>fluoridkoncentrációja</a:t>
            </a:r>
            <a:r>
              <a:rPr dirty="0"/>
              <a:t> </a:t>
            </a:r>
            <a:r>
              <a:rPr dirty="0" err="1"/>
              <a:t>településenként</a:t>
            </a:r>
            <a:r>
              <a:rPr dirty="0"/>
              <a:t> </a:t>
            </a:r>
            <a:r>
              <a:rPr dirty="0" err="1"/>
              <a:t>változó</a:t>
            </a:r>
            <a:r>
              <a:rPr dirty="0"/>
              <a:t>, de </a:t>
            </a:r>
            <a:r>
              <a:rPr dirty="0" err="1"/>
              <a:t>igen</a:t>
            </a:r>
            <a:r>
              <a:rPr dirty="0"/>
              <a:t> </a:t>
            </a:r>
            <a:r>
              <a:rPr dirty="0" err="1"/>
              <a:t>alacsonynak</a:t>
            </a:r>
            <a:r>
              <a:rPr dirty="0"/>
              <a:t> </a:t>
            </a:r>
            <a:r>
              <a:rPr dirty="0" err="1"/>
              <a:t>mondható</a:t>
            </a:r>
            <a:r>
              <a:rPr dirty="0"/>
              <a:t> </a:t>
            </a:r>
            <a:r>
              <a:rPr dirty="0" err="1"/>
              <a:t>szinte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egész</a:t>
            </a:r>
            <a:r>
              <a:rPr dirty="0"/>
              <a:t> </a:t>
            </a:r>
            <a:r>
              <a:rPr dirty="0" err="1"/>
              <a:t>országban</a:t>
            </a:r>
            <a:r>
              <a:rPr dirty="0"/>
              <a:t>),  </a:t>
            </a:r>
            <a:r>
              <a:rPr dirty="0" err="1"/>
              <a:t>egyes</a:t>
            </a:r>
            <a:r>
              <a:rPr dirty="0"/>
              <a:t> </a:t>
            </a:r>
            <a:r>
              <a:rPr dirty="0" err="1"/>
              <a:t>ásványvizekben</a:t>
            </a:r>
            <a:r>
              <a:rPr dirty="0"/>
              <a:t> </a:t>
            </a:r>
            <a:r>
              <a:rPr dirty="0" err="1"/>
              <a:t>található</a:t>
            </a:r>
            <a:r>
              <a:rPr dirty="0"/>
              <a:t> </a:t>
            </a:r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¥	</a:t>
            </a:r>
            <a:r>
              <a:rPr b="1" dirty="0" err="1"/>
              <a:t>só</a:t>
            </a:r>
            <a:r>
              <a:rPr dirty="0"/>
              <a:t>: a </a:t>
            </a:r>
            <a:r>
              <a:rPr dirty="0" err="1"/>
              <a:t>jódozott</a:t>
            </a:r>
            <a:r>
              <a:rPr dirty="0"/>
              <a:t> </a:t>
            </a:r>
            <a:r>
              <a:rPr dirty="0" err="1"/>
              <a:t>sóhoz</a:t>
            </a:r>
            <a:r>
              <a:rPr dirty="0"/>
              <a:t> </a:t>
            </a:r>
            <a:r>
              <a:rPr dirty="0" err="1"/>
              <a:t>hasonlóan</a:t>
            </a:r>
            <a:r>
              <a:rPr dirty="0"/>
              <a:t> ma </a:t>
            </a:r>
            <a:r>
              <a:rPr dirty="0" err="1"/>
              <a:t>már</a:t>
            </a:r>
            <a:r>
              <a:rPr dirty="0"/>
              <a:t> a </a:t>
            </a:r>
            <a:r>
              <a:rPr dirty="0" err="1"/>
              <a:t>világon</a:t>
            </a:r>
            <a:r>
              <a:rPr dirty="0"/>
              <a:t> </a:t>
            </a:r>
            <a:r>
              <a:rPr dirty="0" err="1"/>
              <a:t>egyre</a:t>
            </a:r>
            <a:r>
              <a:rPr dirty="0"/>
              <a:t> </a:t>
            </a:r>
            <a:r>
              <a:rPr dirty="0" err="1"/>
              <a:t>több</a:t>
            </a:r>
            <a:r>
              <a:rPr dirty="0"/>
              <a:t> </a:t>
            </a:r>
            <a:r>
              <a:rPr dirty="0" err="1"/>
              <a:t>helyen</a:t>
            </a:r>
            <a:r>
              <a:rPr dirty="0"/>
              <a:t> </a:t>
            </a:r>
            <a:r>
              <a:rPr dirty="0" err="1"/>
              <a:t>hozzáférhető</a:t>
            </a:r>
            <a:r>
              <a:rPr dirty="0"/>
              <a:t>. </a:t>
            </a:r>
            <a:r>
              <a:rPr dirty="0" err="1"/>
              <a:t>Hátránya</a:t>
            </a:r>
            <a:r>
              <a:rPr dirty="0"/>
              <a:t>: a </a:t>
            </a:r>
            <a:r>
              <a:rPr dirty="0" err="1"/>
              <a:t>gyermekek</a:t>
            </a:r>
            <a:r>
              <a:rPr dirty="0"/>
              <a:t> </a:t>
            </a: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két</a:t>
            </a:r>
            <a:r>
              <a:rPr dirty="0"/>
              <a:t> </a:t>
            </a:r>
            <a:r>
              <a:rPr dirty="0" err="1"/>
              <a:t>éves</a:t>
            </a:r>
            <a:r>
              <a:rPr dirty="0"/>
              <a:t> </a:t>
            </a:r>
            <a:r>
              <a:rPr dirty="0" err="1"/>
              <a:t>korukban</a:t>
            </a:r>
            <a:r>
              <a:rPr dirty="0"/>
              <a:t> </a:t>
            </a:r>
            <a:r>
              <a:rPr dirty="0" err="1"/>
              <a:t>alig</a:t>
            </a:r>
            <a:r>
              <a:rPr dirty="0"/>
              <a:t> </a:t>
            </a:r>
            <a:r>
              <a:rPr dirty="0" err="1"/>
              <a:t>fogyasztanak</a:t>
            </a:r>
            <a:r>
              <a:rPr dirty="0"/>
              <a:t> </a:t>
            </a:r>
            <a:r>
              <a:rPr dirty="0" err="1"/>
              <a:t>asztali</a:t>
            </a:r>
            <a:r>
              <a:rPr dirty="0"/>
              <a:t> </a:t>
            </a:r>
            <a:r>
              <a:rPr dirty="0" err="1"/>
              <a:t>sót</a:t>
            </a:r>
            <a:endParaRPr dirty="0"/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¥	</a:t>
            </a:r>
            <a:r>
              <a:rPr b="1" dirty="0" err="1"/>
              <a:t>tej</a:t>
            </a:r>
            <a:r>
              <a:rPr dirty="0"/>
              <a:t>: </a:t>
            </a:r>
            <a:r>
              <a:rPr dirty="0" err="1"/>
              <a:t>fontos</a:t>
            </a:r>
            <a:r>
              <a:rPr dirty="0"/>
              <a:t> </a:t>
            </a:r>
            <a:r>
              <a:rPr dirty="0" err="1"/>
              <a:t>célcsoport</a:t>
            </a:r>
            <a:r>
              <a:rPr dirty="0"/>
              <a:t> a </a:t>
            </a:r>
            <a:r>
              <a:rPr dirty="0" err="1"/>
              <a:t>gyermekek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terhes</a:t>
            </a:r>
            <a:r>
              <a:rPr dirty="0"/>
              <a:t> </a:t>
            </a:r>
            <a:r>
              <a:rPr dirty="0" err="1"/>
              <a:t>nők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2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¥ tabletták: adagolását minden gyermeknél életkortól és az ivóvíz lakóhely szerinti fluoridkoncentrációjától függően kell meghatározni.…"/>
          <p:cNvSpPr txBox="1">
            <a:spLocks noGrp="1"/>
          </p:cNvSpPr>
          <p:nvPr>
            <p:ph type="body" idx="1"/>
          </p:nvPr>
        </p:nvSpPr>
        <p:spPr>
          <a:xfrm>
            <a:off x="639961" y="598427"/>
            <a:ext cx="10732084" cy="5906850"/>
          </a:xfrm>
          <a:prstGeom prst="rect">
            <a:avLst/>
          </a:prstGeom>
        </p:spPr>
        <p:txBody>
          <a:bodyPr/>
          <a:lstStyle/>
          <a:p>
            <a:r>
              <a:rPr sz="984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¥	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tabletták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adagolását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gyermeknél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életkortól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ivóvíz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lakóhely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szerinti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fluoridkoncentrációjától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függően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kell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meghatározni</a:t>
            </a:r>
            <a:r>
              <a:rPr sz="196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¥	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nagyon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könnyű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túladagolni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ha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gyermek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sok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ásványvizet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teát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vagy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halat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fogyaszt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¥	</a:t>
            </a:r>
            <a:r>
              <a:rPr sz="1969" dirty="0" err="1"/>
              <a:t>Túladagolásakor</a:t>
            </a:r>
            <a:r>
              <a:rPr sz="1969" dirty="0"/>
              <a:t> </a:t>
            </a:r>
            <a:r>
              <a:rPr sz="1969" dirty="0" err="1"/>
              <a:t>jön</a:t>
            </a:r>
            <a:r>
              <a:rPr sz="1969" dirty="0"/>
              <a:t> </a:t>
            </a:r>
            <a:r>
              <a:rPr sz="1969" dirty="0" err="1"/>
              <a:t>létre</a:t>
            </a:r>
            <a:r>
              <a:rPr sz="1969" dirty="0"/>
              <a:t> </a:t>
            </a:r>
            <a:r>
              <a:rPr sz="1969" dirty="0" err="1"/>
              <a:t>egyrészt</a:t>
            </a:r>
            <a:r>
              <a:rPr sz="1969" dirty="0"/>
              <a:t> a </a:t>
            </a:r>
            <a:r>
              <a:rPr sz="1969" dirty="0" err="1"/>
              <a:t>fogakon</a:t>
            </a:r>
            <a:r>
              <a:rPr sz="1969" dirty="0"/>
              <a:t> </a:t>
            </a:r>
            <a:r>
              <a:rPr sz="1969" dirty="0" err="1"/>
              <a:t>az</a:t>
            </a:r>
            <a:r>
              <a:rPr sz="1969" dirty="0"/>
              <a:t> </a:t>
            </a:r>
            <a:r>
              <a:rPr sz="1969" dirty="0" err="1"/>
              <a:t>ún</a:t>
            </a:r>
            <a:r>
              <a:rPr sz="1969" dirty="0"/>
              <a:t>. </a:t>
            </a:r>
            <a:r>
              <a:rPr sz="1969" dirty="0" err="1"/>
              <a:t>foltos</a:t>
            </a:r>
            <a:r>
              <a:rPr sz="1969" dirty="0"/>
              <a:t> </a:t>
            </a:r>
            <a:r>
              <a:rPr sz="1969" dirty="0" err="1"/>
              <a:t>zománc</a:t>
            </a:r>
            <a:r>
              <a:rPr sz="1969" dirty="0"/>
              <a:t> (</a:t>
            </a:r>
            <a:r>
              <a:rPr sz="1969" dirty="0" err="1"/>
              <a:t>sárgásfehér</a:t>
            </a:r>
            <a:r>
              <a:rPr sz="1969" dirty="0"/>
              <a:t>, </a:t>
            </a:r>
            <a:r>
              <a:rPr sz="1969" dirty="0" err="1"/>
              <a:t>súlyosabb</a:t>
            </a:r>
            <a:r>
              <a:rPr sz="1969" dirty="0"/>
              <a:t> </a:t>
            </a:r>
            <a:r>
              <a:rPr sz="1969" dirty="0" err="1"/>
              <a:t>formában</a:t>
            </a:r>
            <a:r>
              <a:rPr sz="1969" dirty="0"/>
              <a:t> </a:t>
            </a:r>
            <a:r>
              <a:rPr sz="1969" dirty="0" err="1"/>
              <a:t>barnás</a:t>
            </a:r>
            <a:r>
              <a:rPr sz="1969" dirty="0"/>
              <a:t> </a:t>
            </a:r>
            <a:r>
              <a:rPr sz="1969" dirty="0" err="1"/>
              <a:t>foltok</a:t>
            </a:r>
            <a:r>
              <a:rPr sz="1969" dirty="0"/>
              <a:t> </a:t>
            </a:r>
            <a:r>
              <a:rPr sz="1969" dirty="0" err="1"/>
              <a:t>és</a:t>
            </a:r>
            <a:r>
              <a:rPr sz="1969" dirty="0"/>
              <a:t> </a:t>
            </a:r>
            <a:r>
              <a:rPr sz="1969" dirty="0" err="1"/>
              <a:t>porózus</a:t>
            </a:r>
            <a:r>
              <a:rPr sz="1969" dirty="0"/>
              <a:t> </a:t>
            </a:r>
            <a:r>
              <a:rPr sz="1969" dirty="0" err="1"/>
              <a:t>zománc</a:t>
            </a:r>
            <a:r>
              <a:rPr sz="1969" dirty="0"/>
              <a:t>), </a:t>
            </a:r>
            <a:r>
              <a:rPr sz="1969" dirty="0" err="1"/>
              <a:t>másrészt</a:t>
            </a:r>
            <a:r>
              <a:rPr sz="1969" dirty="0"/>
              <a:t> – </a:t>
            </a:r>
            <a:r>
              <a:rPr sz="1969" dirty="0" err="1"/>
              <a:t>ez</a:t>
            </a:r>
            <a:r>
              <a:rPr sz="1969" dirty="0"/>
              <a:t> </a:t>
            </a:r>
            <a:r>
              <a:rPr sz="1969" dirty="0" err="1"/>
              <a:t>már</a:t>
            </a:r>
            <a:r>
              <a:rPr sz="1969" dirty="0"/>
              <a:t> </a:t>
            </a:r>
            <a:r>
              <a:rPr sz="1969" dirty="0" err="1"/>
              <a:t>komoly</a:t>
            </a:r>
            <a:r>
              <a:rPr sz="1969" dirty="0"/>
              <a:t> </a:t>
            </a:r>
            <a:r>
              <a:rPr sz="1969" dirty="0" err="1"/>
              <a:t>túladagolás</a:t>
            </a:r>
            <a:r>
              <a:rPr sz="1969" dirty="0"/>
              <a:t> – a </a:t>
            </a:r>
            <a:r>
              <a:rPr sz="1969" dirty="0" err="1"/>
              <a:t>csontokban</a:t>
            </a:r>
            <a:r>
              <a:rPr sz="1969" dirty="0"/>
              <a:t> is </a:t>
            </a:r>
            <a:r>
              <a:rPr sz="1969" dirty="0" err="1"/>
              <a:t>és</a:t>
            </a:r>
            <a:r>
              <a:rPr sz="1969" dirty="0"/>
              <a:t> a </a:t>
            </a:r>
            <a:r>
              <a:rPr sz="1969" dirty="0" err="1"/>
              <a:t>belső</a:t>
            </a:r>
            <a:r>
              <a:rPr sz="1969" dirty="0"/>
              <a:t> </a:t>
            </a:r>
            <a:r>
              <a:rPr sz="1969" dirty="0" err="1"/>
              <a:t>szervekben</a:t>
            </a:r>
            <a:r>
              <a:rPr sz="1969" dirty="0"/>
              <a:t> is </a:t>
            </a:r>
            <a:r>
              <a:rPr sz="1969" dirty="0" err="1"/>
              <a:t>lerakódhat</a:t>
            </a:r>
            <a:r>
              <a:rPr sz="1969" dirty="0"/>
              <a:t> a </a:t>
            </a:r>
            <a:r>
              <a:rPr sz="1969" dirty="0" err="1"/>
              <a:t>fluorid</a:t>
            </a:r>
            <a:r>
              <a:rPr sz="1969" dirty="0"/>
              <a:t>, </a:t>
            </a:r>
            <a:r>
              <a:rPr sz="1969" dirty="0" err="1"/>
              <a:t>károsítva</a:t>
            </a:r>
            <a:r>
              <a:rPr sz="1969" dirty="0"/>
              <a:t> </a:t>
            </a:r>
            <a:r>
              <a:rPr sz="1969" dirty="0" err="1"/>
              <a:t>azokat</a:t>
            </a:r>
            <a:r>
              <a:rPr sz="1969" dirty="0"/>
              <a:t>.</a:t>
            </a:r>
          </a:p>
          <a:p>
            <a:pPr marL="321457" marR="321457" indent="-321457" algn="just" defTabSz="321457">
              <a:spcBef>
                <a:spcPts val="352"/>
              </a:spcBef>
              <a:tabLst>
                <a:tab pos="98223" algn="l"/>
                <a:tab pos="321457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marR="321457" algn="just" defTabSz="321457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Egyszerre</a:t>
            </a:r>
            <a:r>
              <a:rPr sz="1969" dirty="0"/>
              <a:t> </a:t>
            </a:r>
            <a:r>
              <a:rPr sz="1969" dirty="0" err="1"/>
              <a:t>kizárólag</a:t>
            </a:r>
            <a:r>
              <a:rPr sz="1969" dirty="0"/>
              <a:t> </a:t>
            </a:r>
            <a:r>
              <a:rPr sz="1969" dirty="0" err="1"/>
              <a:t>egyféle</a:t>
            </a:r>
            <a:r>
              <a:rPr sz="1969" dirty="0"/>
              <a:t> </a:t>
            </a:r>
            <a:r>
              <a:rPr sz="1969" dirty="0" err="1"/>
              <a:t>szisztémás</a:t>
            </a:r>
            <a:r>
              <a:rPr sz="1969" dirty="0"/>
              <a:t> </a:t>
            </a:r>
            <a:r>
              <a:rPr sz="1969" dirty="0" err="1"/>
              <a:t>módszert</a:t>
            </a:r>
            <a:r>
              <a:rPr sz="1969" dirty="0"/>
              <a:t> </a:t>
            </a:r>
            <a:r>
              <a:rPr sz="1969" dirty="0" err="1"/>
              <a:t>szabad</a:t>
            </a:r>
            <a:r>
              <a:rPr sz="1969" dirty="0"/>
              <a:t> </a:t>
            </a:r>
            <a:r>
              <a:rPr sz="1969" dirty="0" err="1"/>
              <a:t>csak</a:t>
            </a:r>
            <a:r>
              <a:rPr sz="1969" dirty="0"/>
              <a:t> </a:t>
            </a:r>
            <a:r>
              <a:rPr sz="1969" dirty="0" err="1"/>
              <a:t>alkalmazni</a:t>
            </a:r>
            <a:r>
              <a:rPr sz="1969" dirty="0"/>
              <a:t>, </a:t>
            </a:r>
            <a:r>
              <a:rPr sz="1969" dirty="0" err="1"/>
              <a:t>melyet</a:t>
            </a:r>
            <a:r>
              <a:rPr sz="1969" dirty="0"/>
              <a:t> </a:t>
            </a:r>
            <a:r>
              <a:rPr sz="1969" dirty="0" err="1"/>
              <a:t>kombinálni</a:t>
            </a:r>
            <a:r>
              <a:rPr sz="1969" dirty="0"/>
              <a:t> </a:t>
            </a:r>
            <a:r>
              <a:rPr sz="1969" dirty="0" err="1"/>
              <a:t>lehet</a:t>
            </a:r>
            <a:r>
              <a:rPr sz="1969" dirty="0"/>
              <a:t> </a:t>
            </a:r>
            <a:r>
              <a:rPr sz="1969" dirty="0" err="1"/>
              <a:t>egyféle</a:t>
            </a:r>
            <a:r>
              <a:rPr sz="1969" dirty="0"/>
              <a:t> </a:t>
            </a:r>
            <a:r>
              <a:rPr sz="1969" dirty="0" err="1"/>
              <a:t>helyi</a:t>
            </a:r>
            <a:r>
              <a:rPr sz="1969" dirty="0"/>
              <a:t> </a:t>
            </a:r>
            <a:r>
              <a:rPr sz="1969" dirty="0" err="1"/>
              <a:t>módszerrel</a:t>
            </a:r>
            <a:r>
              <a:rPr sz="1969" dirty="0"/>
              <a:t>.</a:t>
            </a:r>
          </a:p>
          <a:p>
            <a:pPr marR="321457" algn="just" defTabSz="321457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  <a:p>
            <a:pPr marR="321457" algn="just" defTabSz="321457"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0-2 </a:t>
            </a:r>
            <a:r>
              <a:rPr sz="1969" dirty="0" err="1"/>
              <a:t>év</a:t>
            </a:r>
            <a:r>
              <a:rPr sz="1969" dirty="0"/>
              <a:t>: </a:t>
            </a:r>
            <a:r>
              <a:rPr sz="1969" dirty="0" err="1"/>
              <a:t>Vigantol</a:t>
            </a:r>
            <a:r>
              <a:rPr sz="1969" dirty="0"/>
              <a:t> </a:t>
            </a:r>
            <a:r>
              <a:rPr sz="1969" dirty="0" err="1"/>
              <a:t>csepp</a:t>
            </a:r>
            <a:r>
              <a:rPr sz="1969" dirty="0"/>
              <a:t> – </a:t>
            </a:r>
            <a:r>
              <a:rPr sz="1969" dirty="0" err="1"/>
              <a:t>kombinált</a:t>
            </a:r>
            <a:r>
              <a:rPr sz="1969" dirty="0"/>
              <a:t> caries-</a:t>
            </a:r>
            <a:r>
              <a:rPr sz="1969" dirty="0" err="1"/>
              <a:t>rachitis</a:t>
            </a:r>
            <a:r>
              <a:rPr sz="1969" dirty="0"/>
              <a:t> </a:t>
            </a:r>
            <a:r>
              <a:rPr sz="1969" dirty="0" err="1"/>
              <a:t>profilaxis</a:t>
            </a:r>
            <a:endParaRPr sz="1969" dirty="0"/>
          </a:p>
          <a:p>
            <a:pPr marR="321457" algn="just" defTabSz="321457"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Zymafluor</a:t>
            </a:r>
            <a:r>
              <a:rPr sz="1969" dirty="0"/>
              <a:t> ¼ mg </a:t>
            </a:r>
            <a:r>
              <a:rPr sz="1969" dirty="0" err="1"/>
              <a:t>bukkális</a:t>
            </a:r>
            <a:r>
              <a:rPr sz="1969" dirty="0"/>
              <a:t> </a:t>
            </a:r>
            <a:r>
              <a:rPr sz="1969" dirty="0" err="1"/>
              <a:t>tbl</a:t>
            </a:r>
            <a:endParaRPr sz="1969" dirty="0"/>
          </a:p>
          <a:p>
            <a:pPr marR="321457" algn="just" defTabSz="321457"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Dentocar</a:t>
            </a:r>
            <a:r>
              <a:rPr sz="1969" dirty="0"/>
              <a:t> </a:t>
            </a:r>
            <a:r>
              <a:rPr sz="1969" dirty="0" err="1"/>
              <a:t>tbl</a:t>
            </a:r>
            <a:r>
              <a:rPr sz="1969" dirty="0"/>
              <a:t> (0,23 mg F)</a:t>
            </a:r>
          </a:p>
          <a:p>
            <a:pPr marR="321457" defTabSz="321457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</p:txBody>
      </p:sp>
      <p:pic>
        <p:nvPicPr>
          <p:cNvPr id="524" name="s12s.png" descr="s12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055" y="5174754"/>
            <a:ext cx="1330523" cy="1330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0067352-A0_8.png" descr="0067352-A0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836" y="4822031"/>
            <a:ext cx="1821656" cy="1821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1234.png" descr="12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883" y="5174754"/>
            <a:ext cx="1785938" cy="1330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71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0" animBg="1" advAuto="0"/>
      <p:bldP spid="525" grpId="0" animBg="1" advAuto="0"/>
      <p:bldP spid="526" grpId="0" animBg="1" advAuto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A Dentocar Forte (1,0 mg F) tbl - csak 7 éves kor felett alkalmazható.…"/>
          <p:cNvSpPr txBox="1">
            <a:spLocks noGrp="1"/>
          </p:cNvSpPr>
          <p:nvPr>
            <p:ph type="body" idx="1"/>
          </p:nvPr>
        </p:nvSpPr>
        <p:spPr>
          <a:xfrm>
            <a:off x="837127" y="1080492"/>
            <a:ext cx="11062952" cy="5420320"/>
          </a:xfrm>
          <a:prstGeom prst="rect">
            <a:avLst/>
          </a:prstGeom>
        </p:spPr>
        <p:txBody>
          <a:bodyPr/>
          <a:lstStyle/>
          <a:p>
            <a:pPr marL="187517" indent="-187517">
              <a:lnSpc>
                <a:spcPct val="150000"/>
              </a:lnSpc>
            </a:pP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Dentocar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Forte (1,0 mg F)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tbl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csak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éves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felett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alkalmazható</a:t>
            </a:r>
            <a:r>
              <a:rPr sz="196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R="321457" defTabSz="321457">
              <a:lnSpc>
                <a:spcPct val="150000"/>
              </a:lnSpc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tablettákat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el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kell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rágni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illetve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célszerű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hagyni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azok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nyálban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feloldódjanak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R="321457" defTabSz="321457">
              <a:lnSpc>
                <a:spcPct val="150000"/>
              </a:lnSpc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 err="1"/>
              <a:t>Csecsemőknek</a:t>
            </a:r>
            <a:r>
              <a:rPr sz="1969" dirty="0"/>
              <a:t> </a:t>
            </a:r>
            <a:r>
              <a:rPr sz="1969" dirty="0" err="1"/>
              <a:t>egy</a:t>
            </a:r>
            <a:r>
              <a:rPr sz="1969" dirty="0"/>
              <a:t> </a:t>
            </a:r>
            <a:r>
              <a:rPr sz="1969" dirty="0" err="1"/>
              <a:t>szétnyomott</a:t>
            </a:r>
            <a:r>
              <a:rPr sz="1969" dirty="0"/>
              <a:t> </a:t>
            </a:r>
            <a:r>
              <a:rPr sz="1969" dirty="0" err="1"/>
              <a:t>tablettát</a:t>
            </a:r>
            <a:r>
              <a:rPr sz="1969" dirty="0"/>
              <a:t> </a:t>
            </a:r>
            <a:r>
              <a:rPr sz="1969" dirty="0" err="1"/>
              <a:t>kell</a:t>
            </a:r>
            <a:r>
              <a:rPr sz="1969" dirty="0"/>
              <a:t> </a:t>
            </a:r>
            <a:r>
              <a:rPr sz="1969" dirty="0" err="1"/>
              <a:t>valamelyik</a:t>
            </a:r>
            <a:r>
              <a:rPr sz="1969" dirty="0"/>
              <a:t> </a:t>
            </a:r>
            <a:r>
              <a:rPr sz="1969" dirty="0" err="1"/>
              <a:t>étkezés</a:t>
            </a:r>
            <a:r>
              <a:rPr sz="1969" dirty="0"/>
              <a:t> </a:t>
            </a:r>
            <a:r>
              <a:rPr sz="1969" dirty="0" err="1"/>
              <a:t>közben</a:t>
            </a:r>
            <a:r>
              <a:rPr sz="1969" dirty="0"/>
              <a:t> </a:t>
            </a:r>
            <a:r>
              <a:rPr sz="1969" dirty="0" err="1"/>
              <a:t>adni</a:t>
            </a:r>
            <a:r>
              <a:rPr sz="1969" dirty="0"/>
              <a:t>. </a:t>
            </a:r>
          </a:p>
          <a:p>
            <a:pPr marR="321457" defTabSz="321457">
              <a:lnSpc>
                <a:spcPct val="150000"/>
              </a:lnSpc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Annak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érdekében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hogy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szájban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fluorid-koncentráció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magas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tartós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legyen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célszerű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tablettákat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este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fogmosás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után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röviddel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nyugovóra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térés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előtt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alkalmazni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Kiegészítésként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fluorid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tartalmú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fogkrém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969" dirty="0" err="1">
                <a:latin typeface="Times New Roman"/>
                <a:ea typeface="Times New Roman"/>
                <a:cs typeface="Times New Roman"/>
                <a:sym typeface="Times New Roman"/>
              </a:rPr>
              <a:t>alkalmazható</a:t>
            </a:r>
            <a:r>
              <a:rPr sz="1969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R="321457" defTabSz="321457">
              <a:lnSpc>
                <a:spcPct val="150000"/>
              </a:lnSpc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969" dirty="0"/>
              <a:t>Az </a:t>
            </a:r>
            <a:r>
              <a:rPr sz="1969" dirty="0" err="1"/>
              <a:t>adagok</a:t>
            </a:r>
            <a:r>
              <a:rPr sz="1969" dirty="0"/>
              <a:t> </a:t>
            </a:r>
            <a:r>
              <a:rPr sz="1969" dirty="0" err="1"/>
              <a:t>alkalmazásakor</a:t>
            </a:r>
            <a:r>
              <a:rPr sz="1969" dirty="0"/>
              <a:t> </a:t>
            </a:r>
            <a:r>
              <a:rPr sz="1969" dirty="0" err="1"/>
              <a:t>figyelembe</a:t>
            </a:r>
            <a:r>
              <a:rPr sz="1969" dirty="0"/>
              <a:t> </a:t>
            </a:r>
            <a:r>
              <a:rPr sz="1969" dirty="0" err="1"/>
              <a:t>kell</a:t>
            </a:r>
            <a:r>
              <a:rPr sz="1969" dirty="0"/>
              <a:t> </a:t>
            </a:r>
            <a:r>
              <a:rPr sz="1969" dirty="0" err="1"/>
              <a:t>venni</a:t>
            </a:r>
            <a:r>
              <a:rPr sz="1969" dirty="0"/>
              <a:t> a </a:t>
            </a:r>
            <a:r>
              <a:rPr sz="1969" b="1" dirty="0" err="1"/>
              <a:t>gyermek</a:t>
            </a:r>
            <a:r>
              <a:rPr sz="1969" b="1" dirty="0"/>
              <a:t> </a:t>
            </a:r>
            <a:r>
              <a:rPr sz="1969" b="1" dirty="0" err="1"/>
              <a:t>testtömegét</a:t>
            </a:r>
            <a:r>
              <a:rPr sz="1969" dirty="0"/>
              <a:t> is, </a:t>
            </a:r>
            <a:r>
              <a:rPr sz="1969" dirty="0" err="1"/>
              <a:t>és</a:t>
            </a:r>
            <a:r>
              <a:rPr sz="1969" dirty="0"/>
              <a:t> a </a:t>
            </a:r>
            <a:r>
              <a:rPr sz="1969" b="1" dirty="0" err="1"/>
              <a:t>napi</a:t>
            </a:r>
            <a:r>
              <a:rPr sz="1969" b="1" dirty="0"/>
              <a:t> 0,03 mg/</a:t>
            </a:r>
            <a:r>
              <a:rPr sz="1969" b="1" dirty="0" err="1"/>
              <a:t>testsúlykilogramm</a:t>
            </a:r>
            <a:r>
              <a:rPr sz="1969" b="1" dirty="0"/>
              <a:t> </a:t>
            </a:r>
            <a:r>
              <a:rPr sz="1969" b="1" dirty="0" err="1"/>
              <a:t>fluorid</a:t>
            </a:r>
            <a:r>
              <a:rPr sz="1969" b="1" dirty="0"/>
              <a:t> </a:t>
            </a:r>
            <a:r>
              <a:rPr sz="1969" b="1" dirty="0" err="1"/>
              <a:t>mennyiségét</a:t>
            </a:r>
            <a:r>
              <a:rPr sz="1969" b="1" dirty="0"/>
              <a:t> </a:t>
            </a:r>
            <a:r>
              <a:rPr sz="1969" b="1" dirty="0" err="1"/>
              <a:t>lehetőleg</a:t>
            </a:r>
            <a:r>
              <a:rPr sz="1969" b="1" dirty="0"/>
              <a:t> </a:t>
            </a:r>
            <a:r>
              <a:rPr sz="1969" b="1" dirty="0" err="1"/>
              <a:t>nem</a:t>
            </a:r>
            <a:r>
              <a:rPr sz="1969" b="1" dirty="0"/>
              <a:t> </a:t>
            </a:r>
            <a:r>
              <a:rPr sz="1969" b="1" dirty="0" err="1"/>
              <a:t>szabad</a:t>
            </a:r>
            <a:r>
              <a:rPr sz="1969" b="1" dirty="0"/>
              <a:t> </a:t>
            </a:r>
            <a:r>
              <a:rPr sz="1969" b="1" dirty="0" err="1"/>
              <a:t>túllépni</a:t>
            </a:r>
            <a:r>
              <a:rPr sz="1969" dirty="0"/>
              <a:t> (</a:t>
            </a:r>
            <a:r>
              <a:rPr sz="1969" dirty="0" err="1"/>
              <a:t>tehát</a:t>
            </a:r>
            <a:r>
              <a:rPr sz="1969" dirty="0"/>
              <a:t> 10 kg-</a:t>
            </a:r>
            <a:r>
              <a:rPr sz="1969" dirty="0" err="1"/>
              <a:t>os</a:t>
            </a:r>
            <a:r>
              <a:rPr sz="1969" dirty="0"/>
              <a:t> </a:t>
            </a:r>
            <a:r>
              <a:rPr sz="1969" dirty="0" err="1"/>
              <a:t>gyermek</a:t>
            </a:r>
            <a:r>
              <a:rPr sz="1969" dirty="0"/>
              <a:t> </a:t>
            </a:r>
            <a:r>
              <a:rPr sz="1969" dirty="0" err="1"/>
              <a:t>esetében</a:t>
            </a:r>
            <a:r>
              <a:rPr sz="1969" dirty="0"/>
              <a:t> 0,3 mg </a:t>
            </a:r>
            <a:r>
              <a:rPr sz="1969" dirty="0" err="1"/>
              <a:t>fluoridot</a:t>
            </a:r>
            <a:r>
              <a:rPr sz="1969" dirty="0"/>
              <a:t>- kb. </a:t>
            </a:r>
            <a:r>
              <a:rPr sz="1969" dirty="0" err="1"/>
              <a:t>egy</a:t>
            </a:r>
            <a:r>
              <a:rPr sz="1969" dirty="0"/>
              <a:t> </a:t>
            </a:r>
            <a:r>
              <a:rPr sz="1969" dirty="0" err="1"/>
              <a:t>Dentocar</a:t>
            </a:r>
            <a:r>
              <a:rPr sz="1969" dirty="0"/>
              <a:t> </a:t>
            </a:r>
            <a:r>
              <a:rPr sz="1969" dirty="0" err="1"/>
              <a:t>tablettát</a:t>
            </a:r>
            <a:r>
              <a:rPr sz="1969" dirty="0"/>
              <a:t>- ne </a:t>
            </a:r>
            <a:r>
              <a:rPr sz="1969" dirty="0" err="1"/>
              <a:t>haladja</a:t>
            </a:r>
            <a:r>
              <a:rPr sz="1969" dirty="0"/>
              <a:t> meg a </a:t>
            </a:r>
            <a:r>
              <a:rPr sz="1969" dirty="0" err="1"/>
              <a:t>napi</a:t>
            </a:r>
            <a:r>
              <a:rPr sz="1969" dirty="0"/>
              <a:t> </a:t>
            </a:r>
            <a:r>
              <a:rPr sz="1969" dirty="0" err="1"/>
              <a:t>mennyiség</a:t>
            </a:r>
            <a:r>
              <a:rPr sz="1969" dirty="0"/>
              <a:t>).</a:t>
            </a:r>
          </a:p>
          <a:p>
            <a:pPr marR="321457" defTabSz="321457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969" dirty="0"/>
          </a:p>
        </p:txBody>
      </p:sp>
      <p:pic>
        <p:nvPicPr>
          <p:cNvPr id="530" name="9746074_DSCF4024.png" descr="9746074_DSCF4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645" y="5219475"/>
            <a:ext cx="2080617" cy="15584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6776756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A lokális fluoridadagolás módjai:…"/>
          <p:cNvSpPr txBox="1">
            <a:spLocks noGrp="1"/>
          </p:cNvSpPr>
          <p:nvPr>
            <p:ph type="body" idx="1"/>
          </p:nvPr>
        </p:nvSpPr>
        <p:spPr>
          <a:xfrm>
            <a:off x="296214" y="125015"/>
            <a:ext cx="10934163" cy="5840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3000" u="sng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A </a:t>
            </a:r>
            <a:r>
              <a:rPr b="1" dirty="0" err="1"/>
              <a:t>lokális</a:t>
            </a:r>
            <a:r>
              <a:rPr b="1" dirty="0"/>
              <a:t> </a:t>
            </a:r>
            <a:r>
              <a:rPr b="1" dirty="0" err="1"/>
              <a:t>fluoridadagolás</a:t>
            </a:r>
            <a:r>
              <a:rPr b="1" dirty="0"/>
              <a:t> </a:t>
            </a:r>
            <a:r>
              <a:rPr b="1" dirty="0" err="1"/>
              <a:t>módjai</a:t>
            </a:r>
            <a:r>
              <a:rPr b="1" dirty="0"/>
              <a:t>:</a:t>
            </a:r>
          </a:p>
          <a:p>
            <a:pPr marR="321457" defTabSz="321457"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1.	</a:t>
            </a:r>
            <a:r>
              <a:rPr dirty="0" err="1"/>
              <a:t>egyénileg</a:t>
            </a:r>
            <a:r>
              <a:rPr dirty="0"/>
              <a:t> </a:t>
            </a:r>
            <a:r>
              <a:rPr dirty="0" err="1"/>
              <a:t>alkalmazhatók</a:t>
            </a:r>
            <a:r>
              <a:rPr dirty="0"/>
              <a:t>: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-	</a:t>
            </a:r>
            <a:r>
              <a:rPr b="1" dirty="0" err="1"/>
              <a:t>fogkrémek</a:t>
            </a:r>
            <a:r>
              <a:rPr b="1" dirty="0"/>
              <a:t> </a:t>
            </a:r>
            <a:r>
              <a:rPr dirty="0"/>
              <a:t>– </a:t>
            </a:r>
            <a:r>
              <a:rPr dirty="0" err="1"/>
              <a:t>gyerek</a:t>
            </a:r>
            <a:r>
              <a:rPr dirty="0"/>
              <a:t> 6 </a:t>
            </a:r>
            <a:r>
              <a:rPr dirty="0" err="1"/>
              <a:t>éves</a:t>
            </a:r>
            <a:r>
              <a:rPr dirty="0"/>
              <a:t> </a:t>
            </a:r>
            <a:r>
              <a:rPr dirty="0" err="1"/>
              <a:t>korig</a:t>
            </a:r>
            <a:r>
              <a:rPr dirty="0"/>
              <a:t> 250 ppm,  junior 1400 ppm, </a:t>
            </a:r>
            <a:r>
              <a:rPr dirty="0" err="1"/>
              <a:t>felnőtt</a:t>
            </a:r>
            <a:r>
              <a:rPr dirty="0"/>
              <a:t> 1500 ppm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-	F-</a:t>
            </a:r>
            <a:r>
              <a:rPr b="1" dirty="0" err="1"/>
              <a:t>tartalmú</a:t>
            </a:r>
            <a:r>
              <a:rPr b="1" dirty="0"/>
              <a:t> </a:t>
            </a:r>
            <a:r>
              <a:rPr b="1" dirty="0" err="1"/>
              <a:t>öblítések</a:t>
            </a:r>
            <a:r>
              <a:rPr dirty="0"/>
              <a:t> – </a:t>
            </a:r>
            <a:r>
              <a:rPr dirty="0" err="1"/>
              <a:t>Fluorid</a:t>
            </a:r>
            <a:r>
              <a:rPr dirty="0"/>
              <a:t> </a:t>
            </a:r>
            <a:r>
              <a:rPr dirty="0" err="1"/>
              <a:t>tartalma</a:t>
            </a:r>
            <a:r>
              <a:rPr dirty="0"/>
              <a:t> 500 ppm</a:t>
            </a:r>
            <a:endParaRPr b="1"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ACT (Johnson  Johnson) –</a:t>
            </a:r>
            <a:r>
              <a:rPr dirty="0" err="1"/>
              <a:t>Nátrium-fluorid</a:t>
            </a:r>
            <a:r>
              <a:rPr dirty="0"/>
              <a:t>  223ppm</a:t>
            </a:r>
            <a:endParaRPr b="1"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Junior </a:t>
            </a:r>
            <a:r>
              <a:rPr dirty="0" err="1"/>
              <a:t>szájöblítő</a:t>
            </a:r>
            <a:r>
              <a:rPr dirty="0"/>
              <a:t> </a:t>
            </a:r>
            <a:r>
              <a:rPr dirty="0" err="1"/>
              <a:t>Orál</a:t>
            </a:r>
            <a:r>
              <a:rPr dirty="0"/>
              <a:t>-B - </a:t>
            </a:r>
            <a:r>
              <a:rPr dirty="0" err="1"/>
              <a:t>Nátrium-fluorid</a:t>
            </a:r>
            <a:r>
              <a:rPr dirty="0"/>
              <a:t> 500 ppm</a:t>
            </a:r>
            <a:endParaRPr b="1"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Meridol</a:t>
            </a:r>
            <a:r>
              <a:rPr dirty="0"/>
              <a:t> (</a:t>
            </a:r>
            <a:r>
              <a:rPr dirty="0" err="1"/>
              <a:t>Wybert</a:t>
            </a:r>
            <a:r>
              <a:rPr dirty="0"/>
              <a:t>) – </a:t>
            </a:r>
            <a:r>
              <a:rPr dirty="0" err="1"/>
              <a:t>Olafluor</a:t>
            </a:r>
            <a:r>
              <a:rPr dirty="0"/>
              <a:t>, </a:t>
            </a:r>
            <a:r>
              <a:rPr dirty="0" err="1"/>
              <a:t>ón-fluorid</a:t>
            </a:r>
            <a:r>
              <a:rPr dirty="0"/>
              <a:t> 250ppm</a:t>
            </a:r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/>
              <a:t>-	</a:t>
            </a:r>
            <a:r>
              <a:rPr b="1" dirty="0" err="1"/>
              <a:t>Zselék</a:t>
            </a:r>
            <a:r>
              <a:rPr dirty="0"/>
              <a:t> – </a:t>
            </a:r>
            <a:r>
              <a:rPr dirty="0" err="1"/>
              <a:t>Fluorid</a:t>
            </a:r>
            <a:r>
              <a:rPr dirty="0"/>
              <a:t> </a:t>
            </a:r>
            <a:r>
              <a:rPr dirty="0" err="1"/>
              <a:t>tartalmuk</a:t>
            </a:r>
            <a:r>
              <a:rPr dirty="0"/>
              <a:t> 12500ppm</a:t>
            </a:r>
            <a:endParaRPr b="1"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</a:t>
            </a:r>
            <a:r>
              <a:rPr dirty="0" err="1"/>
              <a:t>Elmex-zselé</a:t>
            </a:r>
            <a:r>
              <a:rPr dirty="0"/>
              <a:t> (</a:t>
            </a:r>
            <a:r>
              <a:rPr dirty="0" err="1"/>
              <a:t>Wybert</a:t>
            </a:r>
            <a:r>
              <a:rPr dirty="0"/>
              <a:t>) – </a:t>
            </a:r>
            <a:r>
              <a:rPr dirty="0" err="1"/>
              <a:t>olafluor</a:t>
            </a:r>
            <a:r>
              <a:rPr dirty="0"/>
              <a:t>, </a:t>
            </a:r>
            <a:r>
              <a:rPr dirty="0" err="1"/>
              <a:t>dectafluor</a:t>
            </a:r>
            <a:r>
              <a:rPr dirty="0"/>
              <a:t>, </a:t>
            </a:r>
            <a:r>
              <a:rPr dirty="0" err="1"/>
              <a:t>nátrium-fluorid</a:t>
            </a:r>
            <a:endParaRPr dirty="0"/>
          </a:p>
          <a:p>
            <a:pPr marL="642915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	Fluor-</a:t>
            </a:r>
            <a:r>
              <a:rPr dirty="0" err="1"/>
              <a:t>gél</a:t>
            </a:r>
            <a:r>
              <a:rPr dirty="0"/>
              <a:t> (Blend-a-med) –</a:t>
            </a:r>
            <a:r>
              <a:rPr dirty="0" err="1"/>
              <a:t>nátrium-fluorid</a:t>
            </a:r>
            <a:endParaRPr dirty="0"/>
          </a:p>
        </p:txBody>
      </p:sp>
      <p:pic>
        <p:nvPicPr>
          <p:cNvPr id="534" name="images-2.jpg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45" y="3223616"/>
            <a:ext cx="1848445" cy="1380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s-3.jpg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377" y="329745"/>
            <a:ext cx="875109" cy="2143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6387914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2. Fogorvosi kezeléshez kötött (professzionális)…"/>
          <p:cNvSpPr txBox="1">
            <a:spLocks noGrp="1"/>
          </p:cNvSpPr>
          <p:nvPr>
            <p:ph type="body" idx="1"/>
          </p:nvPr>
        </p:nvSpPr>
        <p:spPr>
          <a:xfrm>
            <a:off x="2238375" y="759854"/>
            <a:ext cx="7715250" cy="5205177"/>
          </a:xfrm>
          <a:prstGeom prst="rect">
            <a:avLst/>
          </a:prstGeom>
        </p:spPr>
        <p:txBody>
          <a:bodyPr/>
          <a:lstStyle/>
          <a:p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Fogorvosi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kezeléshez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kötött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2109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professzionális</a:t>
            </a:r>
            <a:r>
              <a:rPr sz="2109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hu-HU"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109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-	</a:t>
            </a:r>
            <a:r>
              <a:rPr sz="2109" dirty="0" err="1"/>
              <a:t>Fluoridtartlamú</a:t>
            </a:r>
            <a:r>
              <a:rPr sz="2109" dirty="0"/>
              <a:t> </a:t>
            </a:r>
            <a:r>
              <a:rPr sz="2109" dirty="0" err="1"/>
              <a:t>ecsetelések</a:t>
            </a:r>
            <a:r>
              <a:rPr sz="2109" dirty="0"/>
              <a:t>, </a:t>
            </a:r>
            <a:r>
              <a:rPr sz="2109" dirty="0" err="1"/>
              <a:t>lakkok</a:t>
            </a:r>
            <a:endParaRPr sz="2109"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109" dirty="0"/>
              <a:t>-	</a:t>
            </a:r>
            <a:r>
              <a:rPr sz="2109" dirty="0" err="1"/>
              <a:t>Fluoridtartlamú</a:t>
            </a:r>
            <a:r>
              <a:rPr sz="2109" dirty="0"/>
              <a:t> </a:t>
            </a:r>
            <a:r>
              <a:rPr sz="2109" dirty="0" err="1"/>
              <a:t>zselék</a:t>
            </a:r>
            <a:r>
              <a:rPr sz="2109" dirty="0"/>
              <a:t> </a:t>
            </a:r>
            <a:r>
              <a:rPr sz="2109" dirty="0" err="1"/>
              <a:t>lenyomatkanálban</a:t>
            </a:r>
            <a:endParaRPr sz="2109" dirty="0"/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109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2109" dirty="0" err="1">
                <a:latin typeface="Times New Roman"/>
                <a:ea typeface="Times New Roman"/>
                <a:cs typeface="Times New Roman"/>
                <a:sym typeface="Times New Roman"/>
              </a:rPr>
              <a:t>esetleg</a:t>
            </a:r>
            <a:r>
              <a:rPr sz="210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dirty="0" err="1">
                <a:latin typeface="Times New Roman"/>
                <a:ea typeface="Times New Roman"/>
                <a:cs typeface="Times New Roman"/>
                <a:sym typeface="Times New Roman"/>
              </a:rPr>
              <a:t>iontoforézis</a:t>
            </a:r>
            <a:r>
              <a:rPr sz="210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dirty="0" err="1">
                <a:latin typeface="Times New Roman"/>
                <a:ea typeface="Times New Roman"/>
                <a:cs typeface="Times New Roman"/>
                <a:sym typeface="Times New Roman"/>
              </a:rPr>
              <a:t>útján</a:t>
            </a:r>
            <a:r>
              <a:rPr sz="210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dirty="0" err="1">
                <a:latin typeface="Times New Roman"/>
                <a:ea typeface="Times New Roman"/>
                <a:cs typeface="Times New Roman"/>
                <a:sym typeface="Times New Roman"/>
              </a:rPr>
              <a:t>történő</a:t>
            </a:r>
            <a:r>
              <a:rPr sz="2109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09" dirty="0" err="1">
                <a:latin typeface="Times New Roman"/>
                <a:ea typeface="Times New Roman"/>
                <a:cs typeface="Times New Roman"/>
                <a:sym typeface="Times New Roman"/>
              </a:rPr>
              <a:t>alkalmazása</a:t>
            </a:r>
            <a:endParaRPr sz="2109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9" name="solvent.jpg" descr="solv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42" y="1192113"/>
            <a:ext cx="2664758" cy="3027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images-4.jpg" descr="image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050" y="4578654"/>
            <a:ext cx="2312789" cy="1732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lac_fluorgel kicsi.jpg" descr="lac_fluorgel kic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46" y="2705695"/>
            <a:ext cx="3125391" cy="1643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GC MI Paste Plus_0.preview.jpg" descr="GC MI Paste Plus_0.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5" y="4379927"/>
            <a:ext cx="4411266" cy="2129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6395451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rcier fogászati prevenció:"/>
          <p:cNvSpPr txBox="1">
            <a:spLocks noGrp="1"/>
          </p:cNvSpPr>
          <p:nvPr>
            <p:ph type="title"/>
          </p:nvPr>
        </p:nvSpPr>
        <p:spPr>
          <a:xfrm>
            <a:off x="952500" y="575966"/>
            <a:ext cx="10287000" cy="1705570"/>
          </a:xfrm>
          <a:prstGeom prst="rect">
            <a:avLst/>
          </a:prstGeom>
        </p:spPr>
        <p:txBody>
          <a:bodyPr/>
          <a:lstStyle>
            <a:lvl1pPr algn="l">
              <a:spcBef>
                <a:spcPts val="3000"/>
              </a:spcBef>
              <a:defRPr sz="4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u="none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Tercier</a:t>
            </a:r>
            <a:r>
              <a:rPr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fogászati</a:t>
            </a:r>
            <a:r>
              <a:rPr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prevenció</a:t>
            </a:r>
            <a:r>
              <a:rPr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68" name="Célja: a már kialakult betegségek ellátása és helyreállítása, konzerváló, sebészi és protetikai beavatkozások útján"/>
          <p:cNvSpPr txBox="1">
            <a:spLocks noGrp="1"/>
          </p:cNvSpPr>
          <p:nvPr>
            <p:ph type="body" sz="quarter" idx="1"/>
          </p:nvPr>
        </p:nvSpPr>
        <p:spPr>
          <a:xfrm>
            <a:off x="952500" y="2743200"/>
            <a:ext cx="10287000" cy="18913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60729" marR="321457" defTabSz="321457"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1A0A53"/>
                </a:solidFill>
              </a:rPr>
              <a:t>Célja: </a:t>
            </a:r>
            <a:r>
              <a:t>a már kialakult betegségek ellátása és helyreállítása, konzerváló, sebészi és protetikai beavatkozások útján</a:t>
            </a:r>
          </a:p>
        </p:txBody>
      </p:sp>
      <p:pic>
        <p:nvPicPr>
          <p:cNvPr id="69" name="fix-protézis-Pulpa.jpg" descr="fix-protézis-Pul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564" y="575965"/>
            <a:ext cx="2348508" cy="1705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ervice_pic.jpg" descr="service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67" y="4938117"/>
            <a:ext cx="2431496" cy="17055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160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="" xmlns:p14="http://schemas.microsoft.com/office/powerpoint/2010/main" Requires="p14">
      <p:transition spd="slow">
        <p14:prism dir="d"/>
      </p:transition>
    </mc:Choice>
    <mc:Fallback xmlns="" xmlns:p14="http://schemas.microsoft.com/office/powerpoint/2010/main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Fluoridlakkok:…"/>
          <p:cNvSpPr txBox="1">
            <a:spLocks noGrp="1"/>
          </p:cNvSpPr>
          <p:nvPr>
            <p:ph type="body" idx="1"/>
          </p:nvPr>
        </p:nvSpPr>
        <p:spPr>
          <a:xfrm>
            <a:off x="901521" y="794742"/>
            <a:ext cx="10740980" cy="51702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000" u="sng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dirty="0" err="1"/>
              <a:t>Fluoridlakkok</a:t>
            </a:r>
            <a:r>
              <a:rPr b="1" i="1" dirty="0"/>
              <a:t>:</a:t>
            </a:r>
            <a:endParaRPr lang="hu-HU" b="1" i="1" dirty="0"/>
          </a:p>
          <a:p>
            <a:pPr>
              <a:defRPr sz="3000" u="sng"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 i="1" dirty="0">
              <a:solidFill>
                <a:srgbClr val="000000"/>
              </a:solidFill>
            </a:endParaRP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Magas </a:t>
            </a:r>
            <a:r>
              <a:rPr dirty="0" err="1"/>
              <a:t>koncentrációban</a:t>
            </a:r>
            <a:r>
              <a:rPr dirty="0"/>
              <a:t> </a:t>
            </a:r>
            <a:r>
              <a:rPr dirty="0" err="1"/>
              <a:t>tartalmaznak</a:t>
            </a:r>
            <a:r>
              <a:rPr dirty="0"/>
              <a:t> </a:t>
            </a:r>
            <a:r>
              <a:rPr dirty="0" err="1"/>
              <a:t>fluoridot</a:t>
            </a:r>
            <a:r>
              <a:rPr dirty="0"/>
              <a:t> (20 000 – 50 000 ppm)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Félévenkénti</a:t>
            </a:r>
            <a:r>
              <a:rPr dirty="0"/>
              <a:t> </a:t>
            </a:r>
            <a:r>
              <a:rPr dirty="0" err="1"/>
              <a:t>applikációja</a:t>
            </a:r>
            <a:r>
              <a:rPr dirty="0"/>
              <a:t> a </a:t>
            </a:r>
            <a:r>
              <a:rPr dirty="0" err="1"/>
              <a:t>fogorvos</a:t>
            </a:r>
            <a:r>
              <a:rPr dirty="0"/>
              <a:t> </a:t>
            </a:r>
            <a:r>
              <a:rPr dirty="0" err="1"/>
              <a:t>feladata</a:t>
            </a:r>
            <a:r>
              <a:rPr dirty="0"/>
              <a:t>.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Bifluorid</a:t>
            </a:r>
            <a:r>
              <a:rPr dirty="0"/>
              <a:t> 12 (</a:t>
            </a:r>
            <a:r>
              <a:rPr dirty="0" err="1"/>
              <a:t>Voco</a:t>
            </a:r>
            <a:r>
              <a:rPr dirty="0"/>
              <a:t>): </a:t>
            </a:r>
            <a:r>
              <a:rPr dirty="0" err="1"/>
              <a:t>Nátrium-fluorid</a:t>
            </a:r>
            <a:r>
              <a:rPr dirty="0"/>
              <a:t>, </a:t>
            </a:r>
            <a:r>
              <a:rPr dirty="0" err="1"/>
              <a:t>kálcium-fluorid</a:t>
            </a:r>
            <a:r>
              <a:rPr dirty="0"/>
              <a:t> 55900 ppm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Duraphat</a:t>
            </a:r>
            <a:r>
              <a:rPr dirty="0"/>
              <a:t> (Rover): </a:t>
            </a:r>
            <a:r>
              <a:rPr dirty="0" err="1"/>
              <a:t>nátrium-fluorid</a:t>
            </a:r>
            <a:r>
              <a:rPr dirty="0"/>
              <a:t> 22600 ppm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Fluor-Protector (</a:t>
            </a:r>
            <a:r>
              <a:rPr dirty="0" err="1"/>
              <a:t>Vivadent</a:t>
            </a:r>
            <a:r>
              <a:rPr dirty="0"/>
              <a:t>) </a:t>
            </a:r>
            <a:r>
              <a:rPr dirty="0" err="1"/>
              <a:t>fluorszilán</a:t>
            </a:r>
            <a:r>
              <a:rPr dirty="0"/>
              <a:t> </a:t>
            </a:r>
            <a:r>
              <a:rPr dirty="0" err="1"/>
              <a:t>kötések</a:t>
            </a:r>
            <a:r>
              <a:rPr dirty="0"/>
              <a:t> 1000 ppm</a:t>
            </a:r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R="321457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Ecsetelők</a:t>
            </a:r>
            <a:r>
              <a:rPr dirty="0"/>
              <a:t>:</a:t>
            </a:r>
          </a:p>
          <a:p>
            <a:pPr marL="321457" marR="321457" indent="-160729" algn="just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	</a:t>
            </a:r>
            <a:r>
              <a:rPr dirty="0" err="1"/>
              <a:t>Elmex</a:t>
            </a:r>
            <a:r>
              <a:rPr dirty="0"/>
              <a:t> </a:t>
            </a:r>
            <a:r>
              <a:rPr dirty="0" err="1"/>
              <a:t>ecsetelő</a:t>
            </a:r>
            <a:r>
              <a:rPr dirty="0"/>
              <a:t> (</a:t>
            </a:r>
            <a:r>
              <a:rPr dirty="0" err="1"/>
              <a:t>Wybert</a:t>
            </a:r>
            <a:r>
              <a:rPr dirty="0"/>
              <a:t>) </a:t>
            </a:r>
            <a:r>
              <a:rPr dirty="0" err="1"/>
              <a:t>olafluor</a:t>
            </a:r>
            <a:r>
              <a:rPr dirty="0"/>
              <a:t>, </a:t>
            </a:r>
            <a:r>
              <a:rPr dirty="0" err="1"/>
              <a:t>dectafluor</a:t>
            </a:r>
            <a:r>
              <a:rPr dirty="0"/>
              <a:t> 10500 ppm</a:t>
            </a:r>
          </a:p>
        </p:txBody>
      </p:sp>
    </p:spTree>
    <p:extLst>
      <p:ext uri="{BB962C8B-B14F-4D97-AF65-F5344CB8AC3E}">
        <p14:creationId xmlns:p14="http://schemas.microsoft.com/office/powerpoint/2010/main" val="19613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 fogszuvasodás és a fogágybetegség népbetegség hazánkban!"/>
          <p:cNvSpPr txBox="1">
            <a:spLocks noGrp="1"/>
          </p:cNvSpPr>
          <p:nvPr>
            <p:ph type="title"/>
          </p:nvPr>
        </p:nvSpPr>
        <p:spPr>
          <a:xfrm>
            <a:off x="0" y="116087"/>
            <a:ext cx="11906250" cy="6268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Bef>
                <a:spcPts val="3000"/>
              </a:spcBef>
              <a:defRPr sz="3600"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fogszuvasodás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fogágybetegség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népbetegség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dirty="0" err="1">
                <a:latin typeface="Times New Roman"/>
                <a:ea typeface="Times New Roman"/>
                <a:cs typeface="Times New Roman"/>
                <a:sym typeface="Times New Roman"/>
              </a:rPr>
              <a:t>hazánkban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  <p:sp>
        <p:nvSpPr>
          <p:cNvPr id="73" name="Statisztikai adatok a szájhigiéniára vonatkozóan:…"/>
          <p:cNvSpPr txBox="1">
            <a:spLocks noGrp="1"/>
          </p:cNvSpPr>
          <p:nvPr>
            <p:ph type="body" sz="quarter" idx="1"/>
          </p:nvPr>
        </p:nvSpPr>
        <p:spPr>
          <a:xfrm>
            <a:off x="1276350" y="964406"/>
            <a:ext cx="9141619" cy="5786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321457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200" b="1" u="sng">
                <a:solidFill>
                  <a:srgbClr val="3A88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Statisztikai</a:t>
            </a:r>
            <a:r>
              <a:rPr dirty="0"/>
              <a:t> </a:t>
            </a:r>
            <a:r>
              <a:rPr dirty="0" err="1"/>
              <a:t>adatok</a:t>
            </a:r>
            <a:r>
              <a:rPr dirty="0"/>
              <a:t> a </a:t>
            </a:r>
            <a:r>
              <a:rPr dirty="0" err="1"/>
              <a:t>szájhigiéniára</a:t>
            </a:r>
            <a:r>
              <a:rPr dirty="0"/>
              <a:t> </a:t>
            </a:r>
            <a:r>
              <a:rPr dirty="0" err="1"/>
              <a:t>vonatkozóan</a:t>
            </a:r>
            <a:r>
              <a:rPr dirty="0"/>
              <a:t>: </a:t>
            </a:r>
          </a:p>
          <a:p>
            <a:pPr marR="321457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Caries 100% </a:t>
            </a:r>
            <a:r>
              <a:rPr dirty="0" err="1"/>
              <a:t>intenzitású</a:t>
            </a:r>
            <a:r>
              <a:rPr dirty="0"/>
              <a:t> </a:t>
            </a:r>
            <a:r>
              <a:rPr dirty="0" err="1"/>
              <a:t>Magyarországon</a:t>
            </a:r>
            <a:endParaRPr dirty="0"/>
          </a:p>
          <a:p>
            <a:pPr marL="160729" marR="321457" indent="-160729" defTabSz="321457">
              <a:spcBef>
                <a:spcPts val="422"/>
              </a:spcBef>
              <a:tabLst>
                <a:tab pos="401822" algn="l"/>
                <a:tab pos="723279" algn="l"/>
                <a:tab pos="1044736" algn="l"/>
              </a:tabLst>
              <a:defRPr sz="3200" b="1" i="1">
                <a:solidFill>
                  <a:srgbClr val="6117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Egy</a:t>
            </a:r>
            <a:r>
              <a:rPr dirty="0"/>
              <a:t> </a:t>
            </a:r>
            <a:r>
              <a:rPr dirty="0" err="1"/>
              <a:t>magyar</a:t>
            </a:r>
            <a:r>
              <a:rPr dirty="0"/>
              <a:t> </a:t>
            </a:r>
            <a:r>
              <a:rPr dirty="0" err="1"/>
              <a:t>lakosra</a:t>
            </a:r>
            <a:r>
              <a:rPr dirty="0"/>
              <a:t> ÉVENTE: </a:t>
            </a:r>
          </a:p>
          <a:p>
            <a:pPr marL="160729" marR="321457" indent="-160729" defTabSz="321457">
              <a:spcBef>
                <a:spcPts val="422"/>
              </a:spcBef>
              <a:tabLst>
                <a:tab pos="401822" algn="l"/>
                <a:tab pos="723279" algn="l"/>
                <a:tab pos="1044736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- 2,5 </a:t>
            </a:r>
            <a:r>
              <a:rPr dirty="0" err="1"/>
              <a:t>tubus</a:t>
            </a:r>
            <a:r>
              <a:rPr dirty="0"/>
              <a:t> </a:t>
            </a:r>
            <a:r>
              <a:rPr dirty="0" err="1"/>
              <a:t>fogkrém</a:t>
            </a:r>
            <a:r>
              <a:rPr dirty="0"/>
              <a:t> </a:t>
            </a:r>
          </a:p>
          <a:p>
            <a:pPr marL="160729" marR="321457" indent="-160729" defTabSz="321457">
              <a:spcBef>
                <a:spcPts val="422"/>
              </a:spcBef>
              <a:tabLst>
                <a:tab pos="401822" algn="l"/>
                <a:tab pos="723279" algn="l"/>
                <a:tab pos="1044736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- 0,75 </a:t>
            </a:r>
            <a:r>
              <a:rPr dirty="0" err="1"/>
              <a:t>fogkefe</a:t>
            </a:r>
            <a:r>
              <a:rPr dirty="0"/>
              <a:t> </a:t>
            </a:r>
          </a:p>
          <a:p>
            <a:pPr marL="160729" marR="321457" indent="-160729" defTabSz="321457">
              <a:spcBef>
                <a:spcPts val="422"/>
              </a:spcBef>
              <a:tabLst>
                <a:tab pos="401822" algn="l"/>
                <a:tab pos="723279" algn="l"/>
                <a:tab pos="1044736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</a:t>
            </a:r>
            <a:r>
              <a:rPr dirty="0" err="1"/>
              <a:t>mérhetetlenül</a:t>
            </a:r>
            <a:r>
              <a:rPr dirty="0"/>
              <a:t> </a:t>
            </a:r>
            <a:r>
              <a:rPr dirty="0" err="1"/>
              <a:t>kevés</a:t>
            </a:r>
            <a:r>
              <a:rPr dirty="0"/>
              <a:t> </a:t>
            </a:r>
            <a:r>
              <a:rPr dirty="0" err="1"/>
              <a:t>fogselyem</a:t>
            </a:r>
            <a:r>
              <a:rPr dirty="0"/>
              <a:t> </a:t>
            </a:r>
          </a:p>
          <a:p>
            <a:pPr marL="160729" marR="321457" indent="-160729" defTabSz="321457">
              <a:spcBef>
                <a:spcPts val="422"/>
              </a:spcBef>
              <a:tabLst>
                <a:tab pos="401822" algn="l"/>
                <a:tab pos="723279" algn="l"/>
                <a:tab pos="1044736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- kb. 10 </a:t>
            </a:r>
            <a:r>
              <a:rPr dirty="0" err="1"/>
              <a:t>másodpercnyi</a:t>
            </a:r>
            <a:r>
              <a:rPr dirty="0"/>
              <a:t> </a:t>
            </a:r>
            <a:r>
              <a:rPr dirty="0" err="1"/>
              <a:t>fogmosási</a:t>
            </a:r>
            <a:r>
              <a:rPr dirty="0"/>
              <a:t> </a:t>
            </a:r>
            <a:r>
              <a:rPr dirty="0" err="1"/>
              <a:t>ido</a:t>
            </a:r>
            <a:r>
              <a:rPr dirty="0"/>
              <a:t>̋ jut</a:t>
            </a:r>
          </a:p>
          <a:p>
            <a:pPr marL="160729" marR="321457" indent="-160729" defTabSz="321457">
              <a:spcBef>
                <a:spcPts val="422"/>
              </a:spcBef>
              <a:tabLst>
                <a:tab pos="401822" algn="l"/>
                <a:tab pos="723279" algn="l"/>
                <a:tab pos="1044736" algn="l"/>
              </a:tabLst>
              <a:defRPr sz="3200" b="1" i="1" u="sng">
                <a:solidFill>
                  <a:srgbClr val="5610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Hazai</a:t>
            </a:r>
            <a:r>
              <a:rPr dirty="0"/>
              <a:t> </a:t>
            </a:r>
            <a:r>
              <a:rPr dirty="0" err="1"/>
              <a:t>lakosság</a:t>
            </a:r>
            <a:r>
              <a:rPr dirty="0"/>
              <a:t> </a:t>
            </a:r>
            <a:r>
              <a:rPr dirty="0" err="1"/>
              <a:t>fogazati</a:t>
            </a:r>
            <a:r>
              <a:rPr dirty="0"/>
              <a:t> </a:t>
            </a:r>
            <a:r>
              <a:rPr dirty="0" err="1"/>
              <a:t>állapotának</a:t>
            </a:r>
            <a:r>
              <a:rPr dirty="0"/>
              <a:t> </a:t>
            </a:r>
            <a:r>
              <a:rPr dirty="0" err="1"/>
              <a:t>jellemzői</a:t>
            </a:r>
            <a:r>
              <a:rPr u="none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-	</a:t>
            </a:r>
            <a:r>
              <a:rPr dirty="0" err="1"/>
              <a:t>ép</a:t>
            </a:r>
            <a:r>
              <a:rPr dirty="0"/>
              <a:t> </a:t>
            </a:r>
            <a:r>
              <a:rPr dirty="0" err="1"/>
              <a:t>fogazat</a:t>
            </a:r>
            <a:r>
              <a:rPr dirty="0"/>
              <a:t> 0,65% </a:t>
            </a:r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-	</a:t>
            </a:r>
            <a:r>
              <a:rPr dirty="0" err="1"/>
              <a:t>teljes</a:t>
            </a:r>
            <a:r>
              <a:rPr dirty="0"/>
              <a:t> </a:t>
            </a:r>
            <a:r>
              <a:rPr dirty="0" err="1"/>
              <a:t>foghiány</a:t>
            </a:r>
            <a:r>
              <a:rPr dirty="0"/>
              <a:t> 13%, 9,75% (Norv.)</a:t>
            </a:r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-	</a:t>
            </a:r>
            <a:r>
              <a:rPr dirty="0"/>
              <a:t>5 </a:t>
            </a:r>
            <a:r>
              <a:rPr dirty="0" err="1"/>
              <a:t>éven</a:t>
            </a:r>
            <a:r>
              <a:rPr dirty="0"/>
              <a:t> </a:t>
            </a:r>
            <a:r>
              <a:rPr dirty="0" err="1"/>
              <a:t>belül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járt</a:t>
            </a:r>
            <a:r>
              <a:rPr dirty="0"/>
              <a:t> </a:t>
            </a:r>
            <a:r>
              <a:rPr dirty="0" err="1"/>
              <a:t>fogorvosnál</a:t>
            </a:r>
            <a:r>
              <a:rPr dirty="0"/>
              <a:t> 15%</a:t>
            </a:r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-	</a:t>
            </a:r>
            <a:r>
              <a:rPr dirty="0"/>
              <a:t>5 </a:t>
            </a:r>
            <a:r>
              <a:rPr dirty="0" err="1"/>
              <a:t>évesek</a:t>
            </a:r>
            <a:r>
              <a:rPr dirty="0"/>
              <a:t> 30% </a:t>
            </a:r>
            <a:r>
              <a:rPr dirty="0" err="1"/>
              <a:t>hibátlan</a:t>
            </a:r>
            <a:r>
              <a:rPr dirty="0"/>
              <a:t> </a:t>
            </a:r>
            <a:r>
              <a:rPr dirty="0" err="1"/>
              <a:t>fogsorú</a:t>
            </a:r>
            <a:r>
              <a:rPr dirty="0"/>
              <a:t>, 12 </a:t>
            </a:r>
            <a:r>
              <a:rPr dirty="0" err="1"/>
              <a:t>évesek</a:t>
            </a:r>
            <a:r>
              <a:rPr dirty="0"/>
              <a:t> 12%-a </a:t>
            </a:r>
            <a:r>
              <a:rPr dirty="0" err="1"/>
              <a:t>soha</a:t>
            </a:r>
            <a:r>
              <a:rPr dirty="0"/>
              <a:t> </a:t>
            </a: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mos</a:t>
            </a:r>
            <a:r>
              <a:rPr dirty="0"/>
              <a:t> </a:t>
            </a:r>
            <a:r>
              <a:rPr dirty="0" err="1"/>
              <a:t>fogat</a:t>
            </a:r>
            <a:endParaRPr dirty="0"/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 dirty="0"/>
              <a:t>-	</a:t>
            </a:r>
            <a:r>
              <a:rPr dirty="0"/>
              <a:t>70% </a:t>
            </a:r>
            <a:r>
              <a:rPr dirty="0" err="1"/>
              <a:t>csak</a:t>
            </a:r>
            <a:r>
              <a:rPr dirty="0"/>
              <a:t> </a:t>
            </a:r>
            <a:r>
              <a:rPr dirty="0" err="1"/>
              <a:t>panasz</a:t>
            </a:r>
            <a:r>
              <a:rPr dirty="0"/>
              <a:t> </a:t>
            </a:r>
            <a:r>
              <a:rPr dirty="0" err="1"/>
              <a:t>esetén</a:t>
            </a:r>
            <a:r>
              <a:rPr dirty="0"/>
              <a:t> </a:t>
            </a:r>
            <a:r>
              <a:rPr dirty="0" err="1"/>
              <a:t>keresi</a:t>
            </a:r>
            <a:r>
              <a:rPr dirty="0"/>
              <a:t> a </a:t>
            </a:r>
            <a:r>
              <a:rPr dirty="0" err="1"/>
              <a:t>fogorvost</a:t>
            </a:r>
            <a:r>
              <a:rPr dirty="0"/>
              <a:t> </a:t>
            </a:r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sz="1969" b="1" dirty="0">
                <a:solidFill>
                  <a:srgbClr val="00364A"/>
                </a:solidFill>
              </a:rPr>
              <a:t>3 </a:t>
            </a:r>
            <a:r>
              <a:rPr sz="1969" b="1" dirty="0" err="1">
                <a:solidFill>
                  <a:srgbClr val="00364A"/>
                </a:solidFill>
              </a:rPr>
              <a:t>fogkrém</a:t>
            </a:r>
            <a:r>
              <a:rPr sz="1969" b="1" dirty="0">
                <a:solidFill>
                  <a:srgbClr val="00364A"/>
                </a:solidFill>
              </a:rPr>
              <a:t>, 1 </a:t>
            </a:r>
            <a:r>
              <a:rPr sz="1969" b="1" dirty="0" err="1">
                <a:solidFill>
                  <a:srgbClr val="00364A"/>
                </a:solidFill>
              </a:rPr>
              <a:t>fogkefe</a:t>
            </a:r>
            <a:r>
              <a:rPr sz="1969" b="1" dirty="0">
                <a:solidFill>
                  <a:srgbClr val="00364A"/>
                </a:solidFill>
              </a:rPr>
              <a:t>/</a:t>
            </a:r>
            <a:r>
              <a:rPr sz="1969" b="1" dirty="0" err="1">
                <a:solidFill>
                  <a:srgbClr val="00364A"/>
                </a:solidFill>
              </a:rPr>
              <a:t>fő</a:t>
            </a:r>
            <a:r>
              <a:rPr sz="1969" b="1" dirty="0">
                <a:solidFill>
                  <a:srgbClr val="00364A"/>
                </a:solidFill>
              </a:rPr>
              <a:t>/</a:t>
            </a:r>
            <a:r>
              <a:rPr sz="1969" b="1" dirty="0" err="1">
                <a:solidFill>
                  <a:srgbClr val="00364A"/>
                </a:solidFill>
              </a:rPr>
              <a:t>év</a:t>
            </a:r>
            <a:r>
              <a:rPr sz="1969" b="1" dirty="0">
                <a:solidFill>
                  <a:srgbClr val="00364A"/>
                </a:solidFill>
              </a:rPr>
              <a:t>, </a:t>
            </a:r>
            <a:r>
              <a:rPr sz="1969" b="1" dirty="0" err="1">
                <a:solidFill>
                  <a:srgbClr val="00364A"/>
                </a:solidFill>
              </a:rPr>
              <a:t>javasolt</a:t>
            </a:r>
            <a:r>
              <a:rPr sz="1969" b="1" dirty="0">
                <a:solidFill>
                  <a:srgbClr val="00364A"/>
                </a:solidFill>
              </a:rPr>
              <a:t> min. 12-24 </a:t>
            </a:r>
            <a:r>
              <a:rPr sz="1969" b="1" dirty="0" err="1">
                <a:solidFill>
                  <a:srgbClr val="00364A"/>
                </a:solidFill>
              </a:rPr>
              <a:t>tubus</a:t>
            </a:r>
            <a:r>
              <a:rPr sz="1969" b="1" dirty="0">
                <a:solidFill>
                  <a:srgbClr val="00364A"/>
                </a:solidFill>
              </a:rPr>
              <a:t>, 3-4 </a:t>
            </a:r>
            <a:r>
              <a:rPr sz="1969" b="1" dirty="0" err="1">
                <a:solidFill>
                  <a:srgbClr val="00364A"/>
                </a:solidFill>
              </a:rPr>
              <a:t>fogkefe</a:t>
            </a:r>
            <a:endParaRPr sz="1969" b="1" dirty="0">
              <a:solidFill>
                <a:srgbClr val="00364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0729" marR="321457" indent="-160729" defTabSz="321457">
              <a:tabLst>
                <a:tab pos="401822" algn="l"/>
                <a:tab pos="723279" algn="l"/>
                <a:tab pos="1044736" algn="l"/>
              </a:tabLst>
              <a:defRPr sz="32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 dirty="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szájüregi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rák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miatti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halálozás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sz="1547" dirty="0"/>
              <a:t> 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2000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fő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év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meghal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szájüregi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rosszind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daganat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1547" dirty="0" err="1">
                <a:latin typeface="Times New Roman"/>
                <a:ea typeface="Times New Roman"/>
                <a:cs typeface="Times New Roman"/>
                <a:sym typeface="Times New Roman"/>
              </a:rPr>
              <a:t>ffi</a:t>
            </a:r>
            <a:r>
              <a:rPr sz="1547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R="321457" defTabSz="321457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547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9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5292</Words>
  <Application>Microsoft Macintosh PowerPoint</Application>
  <PresentationFormat>Szélesvásznú</PresentationFormat>
  <Paragraphs>618</Paragraphs>
  <Slides>80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80</vt:i4>
      </vt:variant>
    </vt:vector>
  </HeadingPairs>
  <TitlesOfParts>
    <vt:vector size="91" baseType="lpstr">
      <vt:lpstr>Arial</vt:lpstr>
      <vt:lpstr>Baskerville</vt:lpstr>
      <vt:lpstr>Calibri</vt:lpstr>
      <vt:lpstr>Calibri Light</vt:lpstr>
      <vt:lpstr>Cambria</vt:lpstr>
      <vt:lpstr>Helvetica</vt:lpstr>
      <vt:lpstr>Tahoma</vt:lpstr>
      <vt:lpstr>Times</vt:lpstr>
      <vt:lpstr>Times New Roman</vt:lpstr>
      <vt:lpstr>Wingdings</vt:lpstr>
      <vt:lpstr>Office-téma</vt:lpstr>
      <vt:lpstr>Fogászati prevenció</vt:lpstr>
      <vt:lpstr>Preventio</vt:lpstr>
      <vt:lpstr>Preventio</vt:lpstr>
      <vt:lpstr>PowerPoint-bemutató</vt:lpstr>
      <vt:lpstr>Willoughby D. Miller  A prevenció „atyja”</vt:lpstr>
      <vt:lpstr>Primer fogászati prevenció:</vt:lpstr>
      <vt:lpstr>Szekunder fogászati prevenció:</vt:lpstr>
      <vt:lpstr>Tercier fogászati prevenció:</vt:lpstr>
      <vt:lpstr>A fogszuvasodás és a fogágybetegség népbetegség hazánkban!</vt:lpstr>
      <vt:lpstr>Depozítumok:</vt:lpstr>
      <vt:lpstr>Plakkfestés</vt:lpstr>
      <vt:lpstr>Plakkfestékek hatóanyag szerint:</vt:lpstr>
      <vt:lpstr>PowerPoint-bemutató</vt:lpstr>
      <vt:lpstr>Plakkfestők fázisok szerint lehetnek:</vt:lpstr>
      <vt:lpstr>Plakkeltávolítás módszerei:</vt:lpstr>
      <vt:lpstr>Mechanikai plakkeltávolítás eszközeit két nagy csoportba soroljuk:</vt:lpstr>
      <vt:lpstr>Professzionális szájhigiéné során</vt:lpstr>
      <vt:lpstr>Depurálás</vt:lpstr>
      <vt:lpstr>PowerPoint-bemutató</vt:lpstr>
      <vt:lpstr>Depurálás eszközei:</vt:lpstr>
      <vt:lpstr>Kézi műszerek</vt:lpstr>
      <vt:lpstr>Depurátorok</vt:lpstr>
      <vt:lpstr>PowerPoint-bemutató</vt:lpstr>
      <vt:lpstr>PowerPoint-bemutató</vt:lpstr>
      <vt:lpstr>Küretek</vt:lpstr>
      <vt:lpstr>Felületspecifikus küretek - Gracey–féle küret kanalak:</vt:lpstr>
      <vt:lpstr>Gracey–féle küret kanalak:</vt:lpstr>
      <vt:lpstr>PowerPoint-bemutató</vt:lpstr>
      <vt:lpstr>PowerPoint-bemutató</vt:lpstr>
      <vt:lpstr>Periimplantalis műanyag parodontalis küretek</vt:lpstr>
      <vt:lpstr>Gépi műszerek</vt:lpstr>
      <vt:lpstr>PowerPoint-bemutató</vt:lpstr>
      <vt:lpstr>PowerPoint-bemutató</vt:lpstr>
      <vt:lpstr>PowerPoint-bemutató</vt:lpstr>
      <vt:lpstr>Polírozás</vt:lpstr>
      <vt:lpstr>PowerPoint-bemutató</vt:lpstr>
      <vt:lpstr>Abrazív anyagok</vt:lpstr>
      <vt:lpstr>Interdentalis terület tisztítása</vt:lpstr>
      <vt:lpstr>Egyéni szájhigiénés eszközök</vt:lpstr>
      <vt:lpstr>PowerPoint-bemutató</vt:lpstr>
      <vt:lpstr>PowerPoint-bemutató</vt:lpstr>
      <vt:lpstr>PowerPoint-bemutató</vt:lpstr>
      <vt:lpstr>PowerPoint-bemutató</vt:lpstr>
      <vt:lpstr>PowerPoint-bemutató</vt:lpstr>
      <vt:lpstr>Elektromos fogkefék:</vt:lpstr>
      <vt:lpstr>PowerPoint-bemutató</vt:lpstr>
      <vt:lpstr>Járulékos fogköztisztítók:</vt:lpstr>
      <vt:lpstr>fogkrémek</vt:lpstr>
      <vt:lpstr>Fogkrémek fő összetevői:</vt:lpstr>
      <vt:lpstr>PowerPoint-bemutató</vt:lpstr>
      <vt:lpstr>Fogmosási technikák</vt:lpstr>
      <vt:lpstr>Bevezető technikák</vt:lpstr>
      <vt:lpstr>2. Vöröstől a fehérig technika</vt:lpstr>
      <vt:lpstr>3. Rotációs módszer</vt:lpstr>
      <vt:lpstr>Bass-módszer (Sulcustisztító)</vt:lpstr>
      <vt:lpstr>Módosított Bass-technika: </vt:lpstr>
      <vt:lpstr>Módosított Stillmann-módszer: </vt:lpstr>
      <vt:lpstr>Charters-féle módszer: </vt:lpstr>
      <vt:lpstr>Solo technika</vt:lpstr>
      <vt:lpstr>Kémiai plakk kontroll</vt:lpstr>
      <vt:lpstr>Kémiai anyagok csoportosítása</vt:lpstr>
      <vt:lpstr>Hatástartam alapján:</vt:lpstr>
      <vt:lpstr>Kémiai összetétel alapján:</vt:lpstr>
      <vt:lpstr>PowerPoint-bemutató</vt:lpstr>
      <vt:lpstr>PowerPoint-bemutató</vt:lpstr>
      <vt:lpstr>PowerPoint-bemutató</vt:lpstr>
      <vt:lpstr>PowerPoint-bemutató</vt:lpstr>
      <vt:lpstr>Újabb készítmények</vt:lpstr>
      <vt:lpstr>Fluoridok szerepe:</vt:lpstr>
      <vt:lpstr>Dentalis (zománc) fluorosis</vt:lpstr>
      <vt:lpstr>A fluoridok fogszuvasodás ellenes hatásának érvényesülése: </vt:lpstr>
      <vt:lpstr>PowerPoint-bemutató</vt:lpstr>
      <vt:lpstr>Cariesprotektív hatásmechanizmusa a fluornak:</vt:lpstr>
      <vt:lpstr>PowerPoint-bemutató</vt:lpstr>
      <vt:lpstr>A szisztémás fluoridadagolás módjai: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Fogászati prevenció</dc:title>
  <dc:creator>Tímea Szabados</dc:creator>
  <cp:lastModifiedBy>Tímea Szabados</cp:lastModifiedBy>
  <cp:revision>7</cp:revision>
  <dcterms:created xsi:type="dcterms:W3CDTF">2020-05-23T14:47:11Z</dcterms:created>
  <dcterms:modified xsi:type="dcterms:W3CDTF">2020-05-23T15:24:40Z</dcterms:modified>
</cp:coreProperties>
</file>